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369" r:id="rId2"/>
    <p:sldId id="423" r:id="rId3"/>
    <p:sldId id="441" r:id="rId4"/>
    <p:sldId id="420" r:id="rId5"/>
    <p:sldId id="424" r:id="rId6"/>
    <p:sldId id="425" r:id="rId7"/>
    <p:sldId id="426" r:id="rId8"/>
    <p:sldId id="427" r:id="rId9"/>
    <p:sldId id="428" r:id="rId10"/>
    <p:sldId id="429" r:id="rId11"/>
    <p:sldId id="430" r:id="rId12"/>
    <p:sldId id="431" r:id="rId13"/>
    <p:sldId id="432" r:id="rId14"/>
    <p:sldId id="433" r:id="rId15"/>
    <p:sldId id="434" r:id="rId16"/>
    <p:sldId id="435" r:id="rId17"/>
    <p:sldId id="436" r:id="rId18"/>
    <p:sldId id="43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566E"/>
    <a:srgbClr val="2849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26" autoAdjust="0"/>
    <p:restoredTop sz="94660"/>
  </p:normalViewPr>
  <p:slideViewPr>
    <p:cSldViewPr snapToGrid="0" snapToObjects="1">
      <p:cViewPr>
        <p:scale>
          <a:sx n="81" d="100"/>
          <a:sy n="81" d="100"/>
        </p:scale>
        <p:origin x="-64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notesMaster" Target="notesMasters/notesMaster1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A66BD-A250-CC40-9450-9C31DEAEEF8D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27B7EF-1D29-1E45-B315-01D7E9F22E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03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13CDFF-FD0B-401A-8365-69EE43F9A11B}" type="slidenum">
              <a:rPr lang="fr-FR" smtClean="0"/>
              <a:pPr/>
              <a:t>1</a:t>
            </a:fld>
            <a:endParaRPr lang="fr-F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0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64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4858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504000" y="4129200"/>
            <a:ext cx="8100000" cy="468000"/>
          </a:xfrm>
        </p:spPr>
        <p:txBody>
          <a:bodyPr lIns="0" tIns="0" rIns="0" bIns="0">
            <a:normAutofit/>
          </a:bodyPr>
          <a:lstStyle>
            <a:lvl1pPr algn="l">
              <a:defRPr sz="4000" b="1" cap="none" baseline="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 hasCustomPrompt="1"/>
          </p:nvPr>
        </p:nvSpPr>
        <p:spPr>
          <a:xfrm>
            <a:off x="504000" y="4964400"/>
            <a:ext cx="8100000" cy="785818"/>
          </a:xfrm>
        </p:spPr>
        <p:txBody>
          <a:bodyPr lIns="0" tIns="0" rIns="0" bIns="0">
            <a:normAutofit/>
          </a:bodyPr>
          <a:lstStyle>
            <a:lvl1pPr marL="0" indent="0" algn="l">
              <a:buNone/>
              <a:defRPr sz="2800">
                <a:solidFill>
                  <a:schemeClr val="accent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Sub-title</a:t>
            </a:r>
            <a:endParaRPr lang="en-GB" noProof="0" dirty="0"/>
          </a:p>
        </p:txBody>
      </p:sp>
      <p:pic>
        <p:nvPicPr>
          <p:cNvPr id="4" name="Image 4" descr="ELIXIR_SWITZERLAND_white_background.png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000" y="6285205"/>
            <a:ext cx="795750" cy="384155"/>
          </a:xfrm>
          <a:prstGeom prst="rect">
            <a:avLst/>
          </a:prstGeom>
        </p:spPr>
      </p:pic>
      <p:pic>
        <p:nvPicPr>
          <p:cNvPr id="5" name="Pictur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449"/>
          <a:stretch/>
        </p:blipFill>
        <p:spPr>
          <a:xfrm>
            <a:off x="1214414" y="6154025"/>
            <a:ext cx="6259851" cy="634667"/>
          </a:xfrm>
          <a:prstGeom prst="rect">
            <a:avLst/>
          </a:prstGeom>
        </p:spPr>
      </p:pic>
      <p:sp>
        <p:nvSpPr>
          <p:cNvPr id="6" name="Rectangle 5"/>
          <p:cNvSpPr/>
          <p:nvPr userDrawn="1"/>
        </p:nvSpPr>
        <p:spPr>
          <a:xfrm>
            <a:off x="7500958" y="6485841"/>
            <a:ext cx="1486494" cy="311337"/>
          </a:xfrm>
          <a:prstGeom prst="rect">
            <a:avLst/>
          </a:prstGeom>
        </p:spPr>
        <p:txBody>
          <a:bodyPr wrap="square" lIns="91919" tIns="45959" rIns="91919" bIns="45959">
            <a:spAutoFit/>
          </a:bodyPr>
          <a:lstStyle/>
          <a:p>
            <a:pPr defTabSz="919131"/>
            <a:r>
              <a:rPr lang="fr-CH" sz="1420" b="1" dirty="0" smtClean="0">
                <a:solidFill>
                  <a:schemeClr val="tx1"/>
                </a:solidFill>
              </a:rPr>
              <a:t>www.sib.swiss</a:t>
            </a:r>
            <a:endParaRPr lang="en-US" sz="142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561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0336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50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243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650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1030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09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6955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6A1DFA-CA29-9143-BF4B-3840FE6AB513}" type="datetimeFigureOut">
              <a:rPr lang="en-US" smtClean="0"/>
              <a:t>30/04/19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5BE129-AFCA-DD43-9891-ACA99A707B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773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z-Cyrl-UZ" dirty="0">
                <a:effectLst/>
              </a:rPr>
              <a:t>Introduction to </a:t>
            </a:r>
            <a:r>
              <a:rPr lang="uz-Cyrl-UZ" dirty="0" smtClean="0">
                <a:effectLst/>
              </a:rPr>
              <a:t>Shiny</a:t>
            </a:r>
            <a:endParaRPr lang="en-GB" noProof="0" dirty="0"/>
          </a:p>
        </p:txBody>
      </p:sp>
      <p:sp>
        <p:nvSpPr>
          <p:cNvPr id="4" name="Sous-titr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Linda Dib and </a:t>
            </a:r>
            <a:r>
              <a:rPr lang="fr-FR" dirty="0" err="1"/>
              <a:t>Frédéric</a:t>
            </a:r>
            <a:r>
              <a:rPr lang="fr-FR" dirty="0"/>
              <a:t> </a:t>
            </a:r>
            <a:r>
              <a:rPr lang="fr-FR" dirty="0" err="1" smtClean="0"/>
              <a:t>Schütz</a:t>
            </a:r>
            <a:endParaRPr lang="fr-FR" dirty="0"/>
          </a:p>
        </p:txBody>
      </p:sp>
      <p:pic>
        <p:nvPicPr>
          <p:cNvPr id="9" name="Espace réservé pour une image  17" descr="profile-cover-2017.jpg"/>
          <p:cNvPicPr>
            <a:picLocks noChangeAspect="1"/>
          </p:cNvPicPr>
          <p:nvPr/>
        </p:nvPicPr>
        <p:blipFill>
          <a:blip r:embed="rId3"/>
          <a:srcRect l="1464" r="1464" b="12798"/>
          <a:stretch>
            <a:fillRect/>
          </a:stretch>
        </p:blipFill>
        <p:spPr>
          <a:xfrm>
            <a:off x="0" y="2"/>
            <a:ext cx="9144000" cy="3428998"/>
          </a:xfrm>
          <a:prstGeom prst="rect">
            <a:avLst/>
          </a:prstGeom>
        </p:spPr>
      </p:pic>
      <p:cxnSp>
        <p:nvCxnSpPr>
          <p:cNvPr id="10" name="Connecteur droit 9"/>
          <p:cNvCxnSpPr/>
          <p:nvPr/>
        </p:nvCxnSpPr>
        <p:spPr>
          <a:xfrm>
            <a:off x="0" y="3424880"/>
            <a:ext cx="9144000" cy="1588"/>
          </a:xfrm>
          <a:prstGeom prst="line">
            <a:avLst/>
          </a:prstGeom>
          <a:ln w="19050">
            <a:solidFill>
              <a:srgbClr val="E306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1" name="Picture 7" descr="sib_logo_trans_background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448568" y="3286124"/>
            <a:ext cx="1329231" cy="720000"/>
          </a:xfrm>
          <a:prstGeom prst="rect">
            <a:avLst/>
          </a:prstGeom>
        </p:spPr>
      </p:pic>
      <p:cxnSp>
        <p:nvCxnSpPr>
          <p:cNvPr id="12" name="Connecteur droit 11"/>
          <p:cNvCxnSpPr/>
          <p:nvPr/>
        </p:nvCxnSpPr>
        <p:spPr>
          <a:xfrm>
            <a:off x="0" y="-1587"/>
            <a:ext cx="9144000" cy="1588"/>
          </a:xfrm>
          <a:prstGeom prst="line">
            <a:avLst/>
          </a:prstGeom>
          <a:ln w="19050">
            <a:solidFill>
              <a:srgbClr val="E30613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1962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48952"/>
            <a:ext cx="4267200" cy="6477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1 - Basic Graphs"),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sidebarLayout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sidebarPanel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="n", label="Number of </a:t>
            </a:r>
            <a:r>
              <a:rPr lang="en-US" dirty="0" err="1" smtClean="0"/>
              <a:t>observations",value</a:t>
            </a:r>
            <a:r>
              <a:rPr lang="en-US" dirty="0" smtClean="0"/>
              <a:t>=1000),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="bins",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label="Number of </a:t>
            </a:r>
            <a:r>
              <a:rPr lang="en-US" dirty="0" err="1" smtClean="0"/>
              <a:t>bins",value</a:t>
            </a:r>
            <a:r>
              <a:rPr lang="en-US" dirty="0" smtClean="0"/>
              <a:t>=50),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="mu",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label="</a:t>
            </a:r>
            <a:r>
              <a:rPr lang="en-US" dirty="0" err="1" smtClean="0"/>
              <a:t>Mean",value</a:t>
            </a:r>
            <a:r>
              <a:rPr lang="en-US" dirty="0" smtClean="0"/>
              <a:t>=0),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="sig",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label="Standard </a:t>
            </a:r>
            <a:r>
              <a:rPr lang="en-US" dirty="0" err="1" smtClean="0"/>
              <a:t>Deviation",value</a:t>
            </a:r>
            <a:r>
              <a:rPr lang="en-US" dirty="0" smtClean="0"/>
              <a:t>=1),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textInput</a:t>
            </a:r>
            <a:r>
              <a:rPr lang="en-US" dirty="0" smtClean="0"/>
              <a:t>("</a:t>
            </a:r>
            <a:r>
              <a:rPr lang="en-US" dirty="0" err="1" smtClean="0"/>
              <a:t>ttl</a:t>
            </a:r>
            <a:r>
              <a:rPr lang="en-US" dirty="0" smtClean="0"/>
              <a:t>","Graph </a:t>
            </a:r>
            <a:r>
              <a:rPr lang="en-US" dirty="0" err="1" smtClean="0"/>
              <a:t>Title",value</a:t>
            </a:r>
            <a:r>
              <a:rPr lang="en-US" dirty="0" smtClean="0"/>
              <a:t>=""),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radioButtons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inputId</a:t>
            </a:r>
            <a:r>
              <a:rPr lang="en-US" dirty="0" smtClean="0">
                <a:solidFill>
                  <a:srgbClr val="FF0000"/>
                </a:solidFill>
              </a:rPr>
              <a:t>="</a:t>
            </a:r>
            <a:r>
              <a:rPr lang="en-US" dirty="0" err="1" smtClean="0">
                <a:solidFill>
                  <a:srgbClr val="FF0000"/>
                </a:solidFill>
              </a:rPr>
              <a:t>whichgraph</a:t>
            </a:r>
            <a:r>
              <a:rPr lang="en-US" dirty="0" smtClean="0">
                <a:solidFill>
                  <a:srgbClr val="FF0000"/>
                </a:solidFill>
              </a:rPr>
              <a:t>",	label="Which Graph?",                  	choices=c("</a:t>
            </a:r>
            <a:r>
              <a:rPr lang="en-US" dirty="0" err="1" smtClean="0">
                <a:solidFill>
                  <a:srgbClr val="FF0000"/>
                </a:solidFill>
              </a:rPr>
              <a:t>Histogram","Boxplot</a:t>
            </a:r>
            <a:r>
              <a:rPr lang="en-US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),width=3</a:t>
            </a:r>
          </a:p>
          <a:p>
            <a:pPr marL="0" indent="0">
              <a:buNone/>
            </a:pPr>
            <a:r>
              <a:rPr lang="en-US" dirty="0" smtClean="0"/>
              <a:t>      ),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uiOutput</a:t>
            </a:r>
            <a:r>
              <a:rPr lang="en-US" dirty="0" smtClean="0"/>
              <a:t>("text"),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plotOutput</a:t>
            </a:r>
            <a:r>
              <a:rPr lang="en-US" dirty="0" smtClean="0"/>
              <a:t>("plot", width = "500px", height = "500px")</a:t>
            </a:r>
          </a:p>
          <a:p>
            <a:pPr marL="0" indent="0">
              <a:buNone/>
            </a:pPr>
            <a:r>
              <a:rPr lang="en-US" dirty="0" smtClean="0"/>
              <a:t>      )</a:t>
            </a:r>
          </a:p>
          <a:p>
            <a:pPr marL="0" indent="0">
              <a:buNone/>
            </a:pPr>
            <a:r>
              <a:rPr lang="en-US" dirty="0" smtClean="0"/>
              <a:t>  )    </a:t>
            </a:r>
          </a:p>
          <a:p>
            <a:pPr marL="0" indent="0">
              <a:buNone/>
            </a:pP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48952"/>
            <a:ext cx="4343400" cy="6477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shinyServer</a:t>
            </a:r>
            <a:r>
              <a:rPr lang="en-US" dirty="0" smtClean="0"/>
              <a:t>(function(input, output) {</a:t>
            </a:r>
          </a:p>
          <a:p>
            <a:pPr marL="0" indent="0">
              <a:buNone/>
            </a:pPr>
            <a:r>
              <a:rPr lang="en-US" dirty="0" smtClean="0"/>
              <a:t>   data &lt;- reactive({</a:t>
            </a:r>
          </a:p>
          <a:p>
            <a:pPr marL="0" indent="0">
              <a:buNone/>
            </a:pPr>
            <a:r>
              <a:rPr lang="en-US" dirty="0" smtClean="0"/>
              <a:t>        x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input$n,input$mu,input$sig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x</a:t>
            </a:r>
          </a:p>
          <a:p>
            <a:pPr marL="0" indent="0">
              <a:buNone/>
            </a:pPr>
            <a:r>
              <a:rPr lang="en-US" dirty="0" smtClean="0"/>
              <a:t>   })  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output$text</a:t>
            </a:r>
            <a:r>
              <a:rPr lang="en-US" dirty="0" smtClean="0"/>
              <a:t> &lt;- </a:t>
            </a:r>
            <a:r>
              <a:rPr lang="en-US" dirty="0" err="1" smtClean="0"/>
              <a:t>renderText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         line &lt;- paste("&lt;h4&gt;Mean:",</a:t>
            </a:r>
            <a:r>
              <a:rPr lang="en-US" dirty="0" err="1" smtClean="0"/>
              <a:t>input$mu</a:t>
            </a:r>
            <a:r>
              <a:rPr lang="en-US" dirty="0" smtClean="0"/>
              <a:t>,"&lt;/h4&gt;")</a:t>
            </a:r>
          </a:p>
          <a:p>
            <a:pPr marL="0" indent="0">
              <a:buNone/>
            </a:pPr>
            <a:r>
              <a:rPr lang="en-US" dirty="0" smtClean="0"/>
              <a:t>             line[2] &lt;- paste("&lt;h4&gt;</a:t>
            </a:r>
            <a:r>
              <a:rPr lang="en-US" dirty="0" err="1" smtClean="0"/>
              <a:t>Std</a:t>
            </a:r>
            <a:r>
              <a:rPr lang="en-US" dirty="0" smtClean="0"/>
              <a:t>:",</a:t>
            </a:r>
            <a:r>
              <a:rPr lang="en-US" dirty="0" err="1" smtClean="0"/>
              <a:t>input$sig</a:t>
            </a:r>
            <a:r>
              <a:rPr lang="en-US" dirty="0" smtClean="0"/>
              <a:t>,"&lt;/h4&gt;")</a:t>
            </a:r>
          </a:p>
          <a:p>
            <a:pPr marL="0" indent="0">
              <a:buNone/>
            </a:pPr>
            <a:r>
              <a:rPr lang="en-US" dirty="0" smtClean="0"/>
              <a:t>             line</a:t>
            </a:r>
          </a:p>
          <a:p>
            <a:pPr marL="0" indent="0">
              <a:buNone/>
            </a:pPr>
            <a:r>
              <a:rPr lang="en-US" dirty="0" smtClean="0"/>
              <a:t>   })  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output$plot</a:t>
            </a:r>
            <a:r>
              <a:rPr lang="en-US" dirty="0" smtClean="0"/>
              <a:t> &lt;- </a:t>
            </a:r>
            <a:r>
              <a:rPr lang="en-US" dirty="0" err="1" smtClean="0"/>
              <a:t>renderPlot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if(</a:t>
            </a:r>
            <a:r>
              <a:rPr lang="en-US" dirty="0" err="1" smtClean="0">
                <a:solidFill>
                  <a:srgbClr val="FF0000"/>
                </a:solidFill>
              </a:rPr>
              <a:t>input$whichgraph</a:t>
            </a:r>
            <a:r>
              <a:rPr lang="en-US" dirty="0" smtClean="0">
                <a:solidFill>
                  <a:srgbClr val="FF0000"/>
                </a:solidFill>
              </a:rPr>
              <a:t>=="Histogram")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</a:t>
            </a:r>
            <a:r>
              <a:rPr lang="en-US" dirty="0" err="1" smtClean="0">
                <a:solidFill>
                  <a:srgbClr val="FF0000"/>
                </a:solidFill>
              </a:rPr>
              <a:t>hist</a:t>
            </a:r>
            <a:r>
              <a:rPr lang="en-US" dirty="0" smtClean="0">
                <a:solidFill>
                  <a:srgbClr val="FF0000"/>
                </a:solidFill>
              </a:rPr>
              <a:t>(data(),</a:t>
            </a:r>
            <a:r>
              <a:rPr lang="en-US" dirty="0" err="1" smtClean="0">
                <a:solidFill>
                  <a:srgbClr val="FF0000"/>
                </a:solidFill>
              </a:rPr>
              <a:t>input$bins,main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err="1" smtClean="0">
                <a:solidFill>
                  <a:srgbClr val="FF0000"/>
                </a:solidFill>
              </a:rPr>
              <a:t>input$ttl,xlab</a:t>
            </a:r>
            <a:r>
              <a:rPr lang="en-US" dirty="0" smtClean="0">
                <a:solidFill>
                  <a:srgbClr val="FF0000"/>
                </a:solidFill>
              </a:rPr>
              <a:t>="x")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else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boxplot(data(),main=</a:t>
            </a:r>
            <a:r>
              <a:rPr lang="en-US" dirty="0" err="1" smtClean="0">
                <a:solidFill>
                  <a:srgbClr val="FF0000"/>
                </a:solidFill>
              </a:rPr>
              <a:t>input$ttl,xlab</a:t>
            </a:r>
            <a:r>
              <a:rPr lang="en-US" dirty="0" smtClean="0">
                <a:solidFill>
                  <a:srgbClr val="FF0000"/>
                </a:solidFill>
              </a:rPr>
              <a:t>="x")    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</a:p>
          <a:p>
            <a:pPr marL="0" indent="0">
              <a:buNone/>
            </a:pPr>
            <a:r>
              <a:rPr lang="en-US" dirty="0" smtClean="0"/>
              <a:t>})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: different displays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53927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6264"/>
            <a:ext cx="8229600" cy="5745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1 - Basic Graphs"),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sidebarLayout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sidebarPanel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="n", label="Number of </a:t>
            </a:r>
            <a:r>
              <a:rPr lang="en-US" dirty="0" err="1" smtClean="0"/>
              <a:t>observations",value</a:t>
            </a:r>
            <a:r>
              <a:rPr lang="en-US" dirty="0" smtClean="0"/>
              <a:t>=1000),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>
                <a:solidFill>
                  <a:srgbClr val="FF0000"/>
                </a:solidFill>
              </a:rPr>
              <a:t>conditionalPanel</a:t>
            </a:r>
            <a:r>
              <a:rPr lang="en-US" dirty="0" smtClean="0">
                <a:solidFill>
                  <a:srgbClr val="FF0000"/>
                </a:solidFill>
              </a:rPr>
              <a:t>(condition = "</a:t>
            </a:r>
            <a:r>
              <a:rPr lang="en-US" dirty="0" err="1" smtClean="0">
                <a:solidFill>
                  <a:srgbClr val="FF0000"/>
                </a:solidFill>
              </a:rPr>
              <a:t>input.whichgraph</a:t>
            </a:r>
            <a:r>
              <a:rPr lang="en-US" dirty="0" smtClean="0">
                <a:solidFill>
                  <a:srgbClr val="FF0000"/>
                </a:solidFill>
              </a:rPr>
              <a:t>=='Histogram'",     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</a:t>
            </a:r>
            <a:r>
              <a:rPr lang="en-US" dirty="0" err="1" smtClean="0">
                <a:solidFill>
                  <a:srgbClr val="FF0000"/>
                </a:solidFill>
              </a:rPr>
              <a:t>numericInput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inputId</a:t>
            </a:r>
            <a:r>
              <a:rPr lang="en-US" dirty="0" smtClean="0">
                <a:solidFill>
                  <a:srgbClr val="FF0000"/>
                </a:solidFill>
              </a:rPr>
              <a:t>="bins", label="Number of </a:t>
            </a:r>
            <a:r>
              <a:rPr lang="en-US" dirty="0" err="1" smtClean="0">
                <a:solidFill>
                  <a:srgbClr val="FF0000"/>
                </a:solidFill>
              </a:rPr>
              <a:t>bins",value</a:t>
            </a:r>
            <a:r>
              <a:rPr lang="en-US" dirty="0" smtClean="0">
                <a:solidFill>
                  <a:srgbClr val="FF0000"/>
                </a:solidFill>
              </a:rPr>
              <a:t>=50)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="mu", label="</a:t>
            </a:r>
            <a:r>
              <a:rPr lang="en-US" dirty="0" err="1" smtClean="0"/>
              <a:t>Mean",value</a:t>
            </a:r>
            <a:r>
              <a:rPr lang="en-US" dirty="0" smtClean="0"/>
              <a:t>=0),      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="sig", label="Standard </a:t>
            </a:r>
            <a:r>
              <a:rPr lang="en-US" dirty="0" err="1" smtClean="0"/>
              <a:t>Deviation",value</a:t>
            </a:r>
            <a:r>
              <a:rPr lang="en-US" dirty="0" smtClean="0"/>
              <a:t>=1),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textInput</a:t>
            </a:r>
            <a:r>
              <a:rPr lang="en-US" dirty="0" smtClean="0"/>
              <a:t>("</a:t>
            </a:r>
            <a:r>
              <a:rPr lang="en-US" dirty="0" err="1" smtClean="0"/>
              <a:t>ttl</a:t>
            </a:r>
            <a:r>
              <a:rPr lang="en-US" dirty="0" smtClean="0"/>
              <a:t>","Graph </a:t>
            </a:r>
            <a:r>
              <a:rPr lang="en-US" dirty="0" err="1" smtClean="0"/>
              <a:t>Title",value</a:t>
            </a:r>
            <a:r>
              <a:rPr lang="en-US" dirty="0" smtClean="0"/>
              <a:t>=""),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radioButtons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</a:t>
            </a:r>
            <a:r>
              <a:rPr lang="en-US" dirty="0" err="1" smtClean="0"/>
              <a:t>whichgraph</a:t>
            </a:r>
            <a:r>
              <a:rPr lang="en-US" dirty="0" smtClean="0"/>
              <a:t>",label="Which Graph?",</a:t>
            </a:r>
          </a:p>
          <a:p>
            <a:pPr marL="0" indent="0">
              <a:buNone/>
            </a:pPr>
            <a:r>
              <a:rPr lang="en-US" dirty="0" smtClean="0"/>
              <a:t>                   choices=c("</a:t>
            </a:r>
            <a:r>
              <a:rPr lang="en-US" dirty="0" err="1" smtClean="0"/>
              <a:t>Histogram","Boxplot</a:t>
            </a:r>
            <a:r>
              <a:rPr lang="en-US" dirty="0" smtClean="0"/>
              <a:t>")),width=3</a:t>
            </a:r>
          </a:p>
          <a:p>
            <a:pPr marL="0" indent="0">
              <a:buNone/>
            </a:pPr>
            <a:r>
              <a:rPr lang="en-US" dirty="0" smtClean="0"/>
              <a:t>      ),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uiOutput</a:t>
            </a:r>
            <a:r>
              <a:rPr lang="en-US" dirty="0" smtClean="0"/>
              <a:t>("text"),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plotOutput</a:t>
            </a:r>
            <a:r>
              <a:rPr lang="en-US" dirty="0" smtClean="0"/>
              <a:t>("plot", width = "500px", height = "500px")</a:t>
            </a:r>
          </a:p>
          <a:p>
            <a:pPr marL="0" indent="0">
              <a:buNone/>
            </a:pPr>
            <a:r>
              <a:rPr lang="en-US" dirty="0" smtClean="0"/>
              <a:t>      )</a:t>
            </a:r>
          </a:p>
          <a:p>
            <a:pPr marL="0" indent="0">
              <a:buNone/>
            </a:pPr>
            <a:r>
              <a:rPr lang="en-US" dirty="0" smtClean="0"/>
              <a:t>  )    </a:t>
            </a:r>
          </a:p>
          <a:p>
            <a:pPr marL="0" indent="0">
              <a:buNone/>
            </a:pPr>
            <a:r>
              <a:rPr lang="en-US" dirty="0" smtClean="0"/>
              <a:t>))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57199" y="274638"/>
            <a:ext cx="8385089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/>
              <a:t>: Panel appear </a:t>
            </a:r>
            <a:r>
              <a:rPr lang="en-US" dirty="0" smtClean="0"/>
              <a:t>&amp; disappear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67908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0" y="925021"/>
            <a:ext cx="4495800" cy="6049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100" dirty="0" err="1" smtClean="0"/>
              <a:t>shinyUI</a:t>
            </a:r>
            <a:r>
              <a:rPr lang="en-US" sz="1100" dirty="0" smtClean="0"/>
              <a:t>(</a:t>
            </a:r>
            <a:r>
              <a:rPr lang="en-US" sz="1100" dirty="0" err="1" smtClean="0"/>
              <a:t>fluidPage</a:t>
            </a:r>
            <a:r>
              <a:rPr lang="en-US" sz="1100" dirty="0" smtClean="0"/>
              <a:t>(</a:t>
            </a:r>
          </a:p>
          <a:p>
            <a:pPr marL="0" indent="0">
              <a:buNone/>
            </a:pPr>
            <a:r>
              <a:rPr lang="en-US" sz="1100" dirty="0" smtClean="0"/>
              <a:t>  </a:t>
            </a:r>
            <a:r>
              <a:rPr lang="en-US" sz="1100" dirty="0" err="1" smtClean="0"/>
              <a:t>titlePanel</a:t>
            </a:r>
            <a:r>
              <a:rPr lang="en-US" sz="1100" dirty="0" smtClean="0"/>
              <a:t>("Workshop - Example 1 - Basic Graphs"),</a:t>
            </a:r>
          </a:p>
          <a:p>
            <a:pPr marL="0" indent="0">
              <a:buNone/>
            </a:pPr>
            <a:r>
              <a:rPr lang="en-US" sz="1100" dirty="0" smtClean="0"/>
              <a:t>  </a:t>
            </a:r>
            <a:r>
              <a:rPr lang="en-US" sz="1100" dirty="0" err="1" smtClean="0"/>
              <a:t>sidebarLayout</a:t>
            </a:r>
            <a:r>
              <a:rPr lang="en-US" sz="1100" dirty="0" smtClean="0"/>
              <a:t>(</a:t>
            </a:r>
          </a:p>
          <a:p>
            <a:pPr marL="0" indent="0">
              <a:buNone/>
            </a:pPr>
            <a:r>
              <a:rPr lang="en-US" sz="1100" dirty="0" smtClean="0"/>
              <a:t>      </a:t>
            </a:r>
            <a:r>
              <a:rPr lang="en-US" sz="1100" dirty="0" err="1" smtClean="0"/>
              <a:t>sidebarPanel</a:t>
            </a:r>
            <a:r>
              <a:rPr lang="en-US" sz="1100" dirty="0" smtClean="0"/>
              <a:t>(</a:t>
            </a:r>
          </a:p>
          <a:p>
            <a:pPr marL="0" indent="0">
              <a:buNone/>
            </a:pPr>
            <a:r>
              <a:rPr lang="en-US" sz="1100" dirty="0" smtClean="0"/>
              <a:t>           </a:t>
            </a:r>
            <a:r>
              <a:rPr lang="en-US" sz="1100" dirty="0" err="1" smtClean="0">
                <a:solidFill>
                  <a:srgbClr val="FF0000"/>
                </a:solidFill>
              </a:rPr>
              <a:t>selectInput</a:t>
            </a:r>
            <a:r>
              <a:rPr lang="en-US" sz="1100" dirty="0" smtClean="0">
                <a:solidFill>
                  <a:srgbClr val="FF0000"/>
                </a:solidFill>
              </a:rPr>
              <a:t>("dataset", HTML("&lt;h5&gt;Choose a dataset:&lt;/h5&gt;"), </a:t>
            </a:r>
          </a:p>
          <a:p>
            <a:pPr marL="0" indent="0">
              <a:buNone/>
            </a:pPr>
            <a:r>
              <a:rPr lang="en-US" sz="1100" dirty="0" smtClean="0">
                <a:solidFill>
                  <a:srgbClr val="FF0000"/>
                </a:solidFill>
              </a:rPr>
              <a:t>                  choices = c("Newcomb's Speed of Light",</a:t>
            </a:r>
          </a:p>
          <a:p>
            <a:pPr marL="0" indent="0">
              <a:buNone/>
            </a:pPr>
            <a:r>
              <a:rPr lang="en-US" sz="1100" dirty="0">
                <a:solidFill>
                  <a:srgbClr val="FF0000"/>
                </a:solidFill>
              </a:rPr>
              <a:t>	</a:t>
            </a:r>
            <a:r>
              <a:rPr lang="en-US" sz="1100" dirty="0" smtClean="0">
                <a:solidFill>
                  <a:srgbClr val="FF0000"/>
                </a:solidFill>
              </a:rPr>
              <a:t>"Weight of Euro </a:t>
            </a:r>
            <a:r>
              <a:rPr lang="en-US" sz="1100" dirty="0" err="1" smtClean="0">
                <a:solidFill>
                  <a:srgbClr val="FF0000"/>
                </a:solidFill>
              </a:rPr>
              <a:t>Coins","Forbes</a:t>
            </a:r>
            <a:r>
              <a:rPr lang="en-US" sz="1100" dirty="0" smtClean="0">
                <a:solidFill>
                  <a:srgbClr val="FF0000"/>
                </a:solidFill>
              </a:rPr>
              <a:t>	500","Random"),selected="Random"),</a:t>
            </a:r>
          </a:p>
          <a:p>
            <a:pPr marL="0" indent="0">
              <a:buNone/>
            </a:pPr>
            <a:r>
              <a:rPr lang="en-US" sz="1100" dirty="0" smtClean="0"/>
              <a:t>           </a:t>
            </a:r>
            <a:r>
              <a:rPr lang="en-US" sz="1100" dirty="0" err="1" smtClean="0"/>
              <a:t>conditionalPanel</a:t>
            </a:r>
            <a:r>
              <a:rPr lang="en-US" sz="1100" dirty="0" smtClean="0"/>
              <a:t>(condition = "</a:t>
            </a:r>
            <a:r>
              <a:rPr lang="en-US" sz="1100" dirty="0" err="1" smtClean="0"/>
              <a:t>input.dataset</a:t>
            </a:r>
            <a:r>
              <a:rPr lang="en-US" sz="1100" dirty="0" smtClean="0"/>
              <a:t>=='Random'",                        </a:t>
            </a:r>
          </a:p>
          <a:p>
            <a:pPr marL="0" indent="0">
              <a:buNone/>
            </a:pPr>
            <a:r>
              <a:rPr lang="en-US" sz="1100" dirty="0" smtClean="0"/>
              <a:t>               </a:t>
            </a:r>
            <a:r>
              <a:rPr lang="en-US" sz="1100" dirty="0" err="1" smtClean="0"/>
              <a:t>numericInput</a:t>
            </a:r>
            <a:r>
              <a:rPr lang="en-US" sz="1100" dirty="0" smtClean="0"/>
              <a:t>(</a:t>
            </a:r>
            <a:r>
              <a:rPr lang="en-US" sz="1100" dirty="0" err="1" smtClean="0"/>
              <a:t>inputId</a:t>
            </a:r>
            <a:r>
              <a:rPr lang="en-US" sz="1100" dirty="0" smtClean="0"/>
              <a:t>="n", label="Number of 		</a:t>
            </a:r>
            <a:r>
              <a:rPr lang="en-US" sz="1100" dirty="0" err="1" smtClean="0"/>
              <a:t>observations",value</a:t>
            </a:r>
            <a:r>
              <a:rPr lang="en-US" sz="1100" dirty="0" smtClean="0"/>
              <a:t>=1000),      </a:t>
            </a:r>
          </a:p>
          <a:p>
            <a:pPr marL="0" indent="0">
              <a:buNone/>
            </a:pPr>
            <a:r>
              <a:rPr lang="en-US" sz="1100" dirty="0" smtClean="0"/>
              <a:t>               </a:t>
            </a:r>
            <a:r>
              <a:rPr lang="en-US" sz="1100" dirty="0" err="1" smtClean="0"/>
              <a:t>conditionalPanel</a:t>
            </a:r>
            <a:r>
              <a:rPr lang="en-US" sz="1100" dirty="0" smtClean="0"/>
              <a:t>(condition = 			     </a:t>
            </a:r>
            <a:r>
              <a:rPr lang="en-US" sz="1100" dirty="0" err="1" smtClean="0"/>
              <a:t>input.whichgraph</a:t>
            </a:r>
            <a:r>
              <a:rPr lang="en-US" sz="1100" dirty="0" smtClean="0"/>
              <a:t>=='Histogram'",      </a:t>
            </a:r>
          </a:p>
          <a:p>
            <a:pPr marL="0" indent="0">
              <a:buNone/>
            </a:pPr>
            <a:r>
              <a:rPr lang="en-US" sz="1100" dirty="0" smtClean="0"/>
              <a:t>                   </a:t>
            </a:r>
            <a:r>
              <a:rPr lang="en-US" sz="1100" dirty="0" err="1" smtClean="0"/>
              <a:t>numericInput</a:t>
            </a:r>
            <a:r>
              <a:rPr lang="en-US" sz="1100" dirty="0" smtClean="0"/>
              <a:t>(</a:t>
            </a:r>
            <a:r>
              <a:rPr lang="en-US" sz="1100" dirty="0" err="1" smtClean="0"/>
              <a:t>inputId</a:t>
            </a:r>
            <a:r>
              <a:rPr lang="en-US" sz="1100" dirty="0" smtClean="0"/>
              <a:t>="bins", label="Number of 			</a:t>
            </a:r>
            <a:r>
              <a:rPr lang="en-US" sz="1100" dirty="0" err="1" smtClean="0"/>
              <a:t>bins",value</a:t>
            </a:r>
            <a:r>
              <a:rPr lang="en-US" sz="1100" dirty="0" smtClean="0"/>
              <a:t>=50)</a:t>
            </a:r>
          </a:p>
          <a:p>
            <a:pPr marL="0" indent="0">
              <a:buNone/>
            </a:pPr>
            <a:r>
              <a:rPr lang="en-US" sz="1100" dirty="0" smtClean="0"/>
              <a:t>               ),</a:t>
            </a:r>
          </a:p>
          <a:p>
            <a:pPr marL="0" indent="0">
              <a:buNone/>
            </a:pPr>
            <a:r>
              <a:rPr lang="en-US" sz="1100" dirty="0" smtClean="0"/>
              <a:t>               </a:t>
            </a:r>
            <a:r>
              <a:rPr lang="en-US" sz="1100" dirty="0" err="1" smtClean="0"/>
              <a:t>numericInput</a:t>
            </a:r>
            <a:r>
              <a:rPr lang="en-US" sz="1100" dirty="0" smtClean="0"/>
              <a:t>(</a:t>
            </a:r>
            <a:r>
              <a:rPr lang="en-US" sz="1100" dirty="0" err="1" smtClean="0"/>
              <a:t>inputId</a:t>
            </a:r>
            <a:r>
              <a:rPr lang="en-US" sz="1100" dirty="0" smtClean="0"/>
              <a:t>="mu", label="</a:t>
            </a:r>
            <a:r>
              <a:rPr lang="en-US" sz="1100" dirty="0" err="1" smtClean="0"/>
              <a:t>Mean",value</a:t>
            </a:r>
            <a:r>
              <a:rPr lang="en-US" sz="1100" dirty="0" smtClean="0"/>
              <a:t>=0),      </a:t>
            </a:r>
          </a:p>
          <a:p>
            <a:pPr marL="0" indent="0">
              <a:buNone/>
            </a:pPr>
            <a:r>
              <a:rPr lang="en-US" sz="1100" dirty="0" smtClean="0"/>
              <a:t>               </a:t>
            </a:r>
            <a:r>
              <a:rPr lang="en-US" sz="1100" dirty="0" err="1" smtClean="0"/>
              <a:t>numericInput</a:t>
            </a:r>
            <a:r>
              <a:rPr lang="en-US" sz="1100" dirty="0" smtClean="0"/>
              <a:t>(</a:t>
            </a:r>
            <a:r>
              <a:rPr lang="en-US" sz="1100" dirty="0" err="1" smtClean="0"/>
              <a:t>inputId</a:t>
            </a:r>
            <a:r>
              <a:rPr lang="en-US" sz="1100" dirty="0" smtClean="0"/>
              <a:t>="sig", label="Standard 			</a:t>
            </a:r>
            <a:r>
              <a:rPr lang="en-US" sz="1100" dirty="0" err="1" smtClean="0"/>
              <a:t>Deviation",value</a:t>
            </a:r>
            <a:r>
              <a:rPr lang="en-US" sz="1100" dirty="0" smtClean="0"/>
              <a:t>=1),</a:t>
            </a:r>
          </a:p>
          <a:p>
            <a:pPr marL="0" indent="0">
              <a:buNone/>
            </a:pPr>
            <a:r>
              <a:rPr lang="en-US" sz="1100" dirty="0" smtClean="0"/>
              <a:t>               </a:t>
            </a:r>
            <a:r>
              <a:rPr lang="en-US" sz="1100" dirty="0" err="1" smtClean="0"/>
              <a:t>textInput</a:t>
            </a:r>
            <a:r>
              <a:rPr lang="en-US" sz="1100" dirty="0" smtClean="0"/>
              <a:t>("</a:t>
            </a:r>
            <a:r>
              <a:rPr lang="en-US" sz="1100" dirty="0" err="1" smtClean="0"/>
              <a:t>ttl</a:t>
            </a:r>
            <a:r>
              <a:rPr lang="en-US" sz="1100" dirty="0" smtClean="0"/>
              <a:t>","Graph </a:t>
            </a:r>
            <a:r>
              <a:rPr lang="en-US" sz="1100" dirty="0" err="1" smtClean="0"/>
              <a:t>Title",value</a:t>
            </a:r>
            <a:r>
              <a:rPr lang="en-US" sz="1100" dirty="0" smtClean="0"/>
              <a:t>="")</a:t>
            </a:r>
          </a:p>
          <a:p>
            <a:pPr marL="0" indent="0">
              <a:buNone/>
            </a:pPr>
            <a:r>
              <a:rPr lang="en-US" sz="1100" dirty="0" smtClean="0"/>
              <a:t>            ),</a:t>
            </a:r>
          </a:p>
          <a:p>
            <a:pPr marL="0" indent="0">
              <a:buNone/>
            </a:pPr>
            <a:r>
              <a:rPr lang="en-US" sz="1100" dirty="0" smtClean="0"/>
              <a:t>            </a:t>
            </a:r>
            <a:r>
              <a:rPr lang="en-US" sz="1100" dirty="0" err="1" smtClean="0"/>
              <a:t>radioButtons</a:t>
            </a:r>
            <a:r>
              <a:rPr lang="en-US" sz="1100" dirty="0" smtClean="0"/>
              <a:t>(</a:t>
            </a:r>
            <a:r>
              <a:rPr lang="en-US" sz="1100" dirty="0" err="1" smtClean="0"/>
              <a:t>inputId</a:t>
            </a:r>
            <a:r>
              <a:rPr lang="en-US" sz="1100" dirty="0" smtClean="0"/>
              <a:t>="</a:t>
            </a:r>
            <a:r>
              <a:rPr lang="en-US" sz="1100" dirty="0" err="1" smtClean="0"/>
              <a:t>whichgraph</a:t>
            </a:r>
            <a:r>
              <a:rPr lang="en-US" sz="1100" dirty="0" smtClean="0"/>
              <a:t>",label="Which Graph?",</a:t>
            </a:r>
          </a:p>
          <a:p>
            <a:pPr marL="0" indent="0">
              <a:buNone/>
            </a:pPr>
            <a:r>
              <a:rPr lang="en-US" sz="1100" dirty="0" smtClean="0"/>
              <a:t>                  choices=c("</a:t>
            </a:r>
            <a:r>
              <a:rPr lang="en-US" sz="1100" dirty="0" err="1" smtClean="0"/>
              <a:t>Histogram","Boxplot</a:t>
            </a:r>
            <a:r>
              <a:rPr lang="en-US" sz="1100" dirty="0" smtClean="0"/>
              <a:t>")),width=3</a:t>
            </a:r>
          </a:p>
          <a:p>
            <a:pPr marL="0" indent="0">
              <a:buNone/>
            </a:pPr>
            <a:r>
              <a:rPr lang="en-US" sz="1100" dirty="0" smtClean="0"/>
              <a:t>      ),</a:t>
            </a:r>
          </a:p>
          <a:p>
            <a:pPr marL="0" indent="0">
              <a:buNone/>
            </a:pPr>
            <a:r>
              <a:rPr lang="en-US" sz="1100" dirty="0" smtClean="0"/>
              <a:t>      </a:t>
            </a:r>
            <a:r>
              <a:rPr lang="en-US" sz="1100" dirty="0" err="1" smtClean="0"/>
              <a:t>mainPanel</a:t>
            </a:r>
            <a:r>
              <a:rPr lang="en-US" sz="1100" dirty="0" smtClean="0"/>
              <a:t>(</a:t>
            </a:r>
          </a:p>
          <a:p>
            <a:pPr marL="0" indent="0">
              <a:buNone/>
            </a:pPr>
            <a:r>
              <a:rPr lang="en-US" sz="1100" dirty="0" smtClean="0"/>
              <a:t>            </a:t>
            </a:r>
            <a:r>
              <a:rPr lang="en-US" sz="1100" dirty="0" err="1" smtClean="0"/>
              <a:t>uiOutput</a:t>
            </a:r>
            <a:r>
              <a:rPr lang="en-US" sz="1100" dirty="0" smtClean="0"/>
              <a:t>("text"),</a:t>
            </a:r>
          </a:p>
          <a:p>
            <a:pPr marL="0" indent="0">
              <a:buNone/>
            </a:pPr>
            <a:r>
              <a:rPr lang="en-US" sz="1100" dirty="0" smtClean="0"/>
              <a:t>            </a:t>
            </a:r>
            <a:r>
              <a:rPr lang="en-US" sz="1100" dirty="0" err="1" smtClean="0"/>
              <a:t>plotOutput</a:t>
            </a:r>
            <a:r>
              <a:rPr lang="en-US" sz="1100" dirty="0" smtClean="0"/>
              <a:t>("plot", width = "500px", height = "500px")</a:t>
            </a:r>
          </a:p>
          <a:p>
            <a:pPr marL="0" indent="0">
              <a:buNone/>
            </a:pPr>
            <a:r>
              <a:rPr lang="en-US" sz="1100" dirty="0" smtClean="0"/>
              <a:t>      )</a:t>
            </a:r>
          </a:p>
          <a:p>
            <a:pPr marL="0" indent="0">
              <a:buNone/>
            </a:pPr>
            <a:r>
              <a:rPr lang="en-US" sz="1100" dirty="0" smtClean="0"/>
              <a:t>  )    </a:t>
            </a:r>
          </a:p>
          <a:p>
            <a:pPr marL="0" indent="0">
              <a:buNone/>
            </a:pPr>
            <a:r>
              <a:rPr lang="en-US" sz="1100" dirty="0" smtClean="0"/>
              <a:t>))</a:t>
            </a:r>
            <a:endParaRPr lang="en-US" sz="1100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572000" y="988800"/>
            <a:ext cx="4419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000" dirty="0" err="1" smtClean="0"/>
              <a:t>shinyServer</a:t>
            </a:r>
            <a:r>
              <a:rPr lang="en-US" sz="1000" dirty="0" smtClean="0"/>
              <a:t>(function(input, output) {</a:t>
            </a:r>
          </a:p>
          <a:p>
            <a:pPr marL="0" indent="0">
              <a:buNone/>
            </a:pPr>
            <a:r>
              <a:rPr lang="en-US" sz="1000" dirty="0" smtClean="0"/>
              <a:t>   data &lt;- reactive({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if(</a:t>
            </a:r>
            <a:r>
              <a:rPr lang="en-US" sz="1000" dirty="0" err="1" smtClean="0">
                <a:solidFill>
                  <a:srgbClr val="FF0000"/>
                </a:solidFill>
              </a:rPr>
              <a:t>input$dataset</a:t>
            </a:r>
            <a:r>
              <a:rPr lang="en-US" sz="1000" dirty="0" smtClean="0">
                <a:solidFill>
                  <a:srgbClr val="FF0000"/>
                </a:solidFill>
              </a:rPr>
              <a:t>=="Random")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   </a:t>
            </a:r>
            <a:r>
              <a:rPr lang="en-US" sz="1000" dirty="0">
                <a:solidFill>
                  <a:srgbClr val="FF0000"/>
                </a:solidFill>
              </a:rPr>
              <a:t>  </a:t>
            </a:r>
            <a:r>
              <a:rPr lang="en-US" sz="1000" dirty="0" smtClean="0">
                <a:solidFill>
                  <a:srgbClr val="FF0000"/>
                </a:solidFill>
              </a:rPr>
              <a:t>return(</a:t>
            </a:r>
            <a:r>
              <a:rPr lang="en-US" sz="1000" dirty="0" err="1" smtClean="0">
                <a:solidFill>
                  <a:srgbClr val="FF0000"/>
                </a:solidFill>
              </a:rPr>
              <a:t>rnorm</a:t>
            </a:r>
            <a:r>
              <a:rPr lang="en-US" sz="1000" dirty="0" smtClean="0">
                <a:solidFill>
                  <a:srgbClr val="FF0000"/>
                </a:solidFill>
              </a:rPr>
              <a:t>(</a:t>
            </a:r>
            <a:r>
              <a:rPr lang="en-US" sz="1000" dirty="0" err="1" smtClean="0">
                <a:solidFill>
                  <a:srgbClr val="FF0000"/>
                </a:solidFill>
              </a:rPr>
              <a:t>input$n,input$mu,input$sig</a:t>
            </a:r>
            <a:r>
              <a:rPr lang="en-US" sz="1000" dirty="0" smtClean="0">
                <a:solidFill>
                  <a:srgbClr val="FF0000"/>
                </a:solidFill>
              </a:rPr>
              <a:t>))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if(</a:t>
            </a:r>
            <a:r>
              <a:rPr lang="en-US" sz="1000" dirty="0" err="1" smtClean="0">
                <a:solidFill>
                  <a:srgbClr val="FF0000"/>
                </a:solidFill>
              </a:rPr>
              <a:t>input$dataset</a:t>
            </a:r>
            <a:r>
              <a:rPr lang="en-US" sz="1000" dirty="0" smtClean="0">
                <a:solidFill>
                  <a:srgbClr val="FF0000"/>
                </a:solidFill>
              </a:rPr>
              <a:t>=="Newcomb's Speed of Light") {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    source("</a:t>
            </a:r>
            <a:r>
              <a:rPr lang="en-US" sz="1000" dirty="0" err="1" smtClean="0">
                <a:solidFill>
                  <a:srgbClr val="FF0000"/>
                </a:solidFill>
              </a:rPr>
              <a:t>newcomb.R</a:t>
            </a:r>
            <a:r>
              <a:rPr lang="en-US" sz="1000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    return(</a:t>
            </a:r>
            <a:r>
              <a:rPr lang="en-US" sz="1000" dirty="0" err="1" smtClean="0">
                <a:solidFill>
                  <a:srgbClr val="FF0000"/>
                </a:solidFill>
              </a:rPr>
              <a:t>newcomb</a:t>
            </a:r>
            <a:r>
              <a:rPr lang="en-US" sz="10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}    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if(</a:t>
            </a:r>
            <a:r>
              <a:rPr lang="en-US" sz="1000" dirty="0" err="1" smtClean="0">
                <a:solidFill>
                  <a:srgbClr val="FF0000"/>
                </a:solidFill>
              </a:rPr>
              <a:t>input$dataset</a:t>
            </a:r>
            <a:r>
              <a:rPr lang="en-US" sz="1000" dirty="0" smtClean="0">
                <a:solidFill>
                  <a:srgbClr val="FF0000"/>
                </a:solidFill>
              </a:rPr>
              <a:t>=="Weight of Euro Coins") {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    source("</a:t>
            </a:r>
            <a:r>
              <a:rPr lang="en-US" sz="1000" dirty="0" err="1" smtClean="0">
                <a:solidFill>
                  <a:srgbClr val="FF0000"/>
                </a:solidFill>
              </a:rPr>
              <a:t>euros.R</a:t>
            </a:r>
            <a:r>
              <a:rPr lang="en-US" sz="1000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    return(euros)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if(</a:t>
            </a:r>
            <a:r>
              <a:rPr lang="en-US" sz="1000" dirty="0" err="1" smtClean="0">
                <a:solidFill>
                  <a:srgbClr val="FF0000"/>
                </a:solidFill>
              </a:rPr>
              <a:t>input$dataset</a:t>
            </a:r>
            <a:r>
              <a:rPr lang="en-US" sz="1000" dirty="0" smtClean="0">
                <a:solidFill>
                  <a:srgbClr val="FF0000"/>
                </a:solidFill>
              </a:rPr>
              <a:t>=="Forbes 500") {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    source("</a:t>
            </a:r>
            <a:r>
              <a:rPr lang="en-US" sz="1000" dirty="0" err="1" smtClean="0">
                <a:solidFill>
                  <a:srgbClr val="FF0000"/>
                </a:solidFill>
              </a:rPr>
              <a:t>forbes.R</a:t>
            </a:r>
            <a:r>
              <a:rPr lang="en-US" sz="1000" dirty="0" smtClean="0">
                <a:solidFill>
                  <a:srgbClr val="FF0000"/>
                </a:solidFill>
              </a:rPr>
              <a:t>")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    return(</a:t>
            </a:r>
            <a:r>
              <a:rPr lang="en-US" sz="1000" dirty="0" err="1" smtClean="0">
                <a:solidFill>
                  <a:srgbClr val="FF0000"/>
                </a:solidFill>
              </a:rPr>
              <a:t>forbes$Assets</a:t>
            </a:r>
            <a:r>
              <a:rPr lang="en-US" sz="1000" dirty="0" smtClean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rgbClr val="FF0000"/>
                </a:solidFill>
              </a:rPr>
              <a:t>        }</a:t>
            </a:r>
          </a:p>
          <a:p>
            <a:pPr marL="0" indent="0">
              <a:buNone/>
            </a:pPr>
            <a:r>
              <a:rPr lang="en-US" sz="1000" dirty="0" smtClean="0"/>
              <a:t>   })     </a:t>
            </a:r>
          </a:p>
          <a:p>
            <a:pPr marL="0" indent="0">
              <a:buNone/>
            </a:pPr>
            <a:r>
              <a:rPr lang="en-US" sz="1000" dirty="0" smtClean="0"/>
              <a:t>   </a:t>
            </a:r>
            <a:r>
              <a:rPr lang="en-US" sz="1000" dirty="0" err="1" smtClean="0"/>
              <a:t>output$text</a:t>
            </a:r>
            <a:r>
              <a:rPr lang="en-US" sz="1000" dirty="0" smtClean="0"/>
              <a:t> &lt;- </a:t>
            </a:r>
            <a:r>
              <a:rPr lang="en-US" sz="1000" dirty="0" err="1" smtClean="0"/>
              <a:t>renderText</a:t>
            </a:r>
            <a:r>
              <a:rPr lang="en-US" sz="1000" dirty="0" smtClean="0"/>
              <a:t>({</a:t>
            </a:r>
          </a:p>
          <a:p>
            <a:pPr marL="0" indent="0">
              <a:buNone/>
            </a:pPr>
            <a:r>
              <a:rPr lang="en-US" sz="1000" dirty="0" smtClean="0"/>
              <a:t>        if(</a:t>
            </a:r>
            <a:r>
              <a:rPr lang="en-US" sz="1000" dirty="0" err="1" smtClean="0"/>
              <a:t>input$dataset</a:t>
            </a:r>
            <a:r>
              <a:rPr lang="en-US" sz="1000" dirty="0" smtClean="0"/>
              <a:t>!="Random") return("")</a:t>
            </a:r>
          </a:p>
          <a:p>
            <a:pPr marL="0" indent="0">
              <a:buNone/>
            </a:pPr>
            <a:r>
              <a:rPr lang="en-US" sz="1000" dirty="0" smtClean="0"/>
              <a:t>        line &lt;- paste("&lt;h4&gt;Mean:",</a:t>
            </a:r>
            <a:r>
              <a:rPr lang="en-US" sz="1000" dirty="0" err="1" smtClean="0"/>
              <a:t>input$mu</a:t>
            </a:r>
            <a:r>
              <a:rPr lang="en-US" sz="1000" dirty="0" smtClean="0"/>
              <a:t>,"&lt;/h4&gt;")</a:t>
            </a:r>
          </a:p>
          <a:p>
            <a:pPr marL="0" indent="0">
              <a:buNone/>
            </a:pPr>
            <a:r>
              <a:rPr lang="en-US" sz="1000" dirty="0" smtClean="0"/>
              <a:t>        line[2] &lt;- paste("&lt;h4&gt;</a:t>
            </a:r>
            <a:r>
              <a:rPr lang="en-US" sz="1000" dirty="0" err="1" smtClean="0"/>
              <a:t>Std</a:t>
            </a:r>
            <a:r>
              <a:rPr lang="en-US" sz="1000" dirty="0" smtClean="0"/>
              <a:t>:",</a:t>
            </a:r>
            <a:r>
              <a:rPr lang="en-US" sz="1000" dirty="0" err="1" smtClean="0"/>
              <a:t>input$sig</a:t>
            </a:r>
            <a:r>
              <a:rPr lang="en-US" sz="1000" dirty="0" smtClean="0"/>
              <a:t>,"&lt;/h4&gt;")</a:t>
            </a:r>
          </a:p>
          <a:p>
            <a:pPr marL="0" indent="0">
              <a:buNone/>
            </a:pPr>
            <a:r>
              <a:rPr lang="en-US" sz="1000" dirty="0" smtClean="0"/>
              <a:t>        line</a:t>
            </a:r>
          </a:p>
          <a:p>
            <a:pPr marL="0" indent="0">
              <a:buNone/>
            </a:pPr>
            <a:r>
              <a:rPr lang="en-US" sz="1000" dirty="0" smtClean="0"/>
              <a:t>   })     </a:t>
            </a:r>
          </a:p>
          <a:p>
            <a:pPr marL="0" indent="0">
              <a:buNone/>
            </a:pPr>
            <a:r>
              <a:rPr lang="en-US" sz="1000" dirty="0" smtClean="0"/>
              <a:t>   </a:t>
            </a:r>
            <a:r>
              <a:rPr lang="en-US" sz="1000" dirty="0" err="1" smtClean="0"/>
              <a:t>output$plot</a:t>
            </a:r>
            <a:r>
              <a:rPr lang="en-US" sz="1000" dirty="0" smtClean="0"/>
              <a:t> &lt;- </a:t>
            </a:r>
            <a:r>
              <a:rPr lang="en-US" sz="1000" dirty="0" err="1" smtClean="0"/>
              <a:t>renderPlot</a:t>
            </a:r>
            <a:r>
              <a:rPr lang="en-US" sz="1000" dirty="0" smtClean="0"/>
              <a:t>({</a:t>
            </a:r>
          </a:p>
          <a:p>
            <a:pPr marL="0" indent="0">
              <a:buNone/>
            </a:pPr>
            <a:r>
              <a:rPr lang="en-US" sz="1000" dirty="0" smtClean="0"/>
              <a:t>       if(</a:t>
            </a:r>
            <a:r>
              <a:rPr lang="en-US" sz="1000" dirty="0" err="1" smtClean="0"/>
              <a:t>input$dataset</a:t>
            </a:r>
            <a:r>
              <a:rPr lang="en-US" sz="1000" dirty="0" smtClean="0"/>
              <a:t>=="Random") </a:t>
            </a:r>
            <a:r>
              <a:rPr lang="en-US" sz="1000" dirty="0" err="1" smtClean="0"/>
              <a:t>ttl</a:t>
            </a:r>
            <a:r>
              <a:rPr lang="en-US" sz="1000" dirty="0" smtClean="0"/>
              <a:t>&lt;-</a:t>
            </a:r>
            <a:r>
              <a:rPr lang="en-US" sz="1000" dirty="0" err="1" smtClean="0"/>
              <a:t>input$ttl</a:t>
            </a: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       else </a:t>
            </a:r>
            <a:r>
              <a:rPr lang="en-US" sz="1000" dirty="0" err="1" smtClean="0"/>
              <a:t>ttl</a:t>
            </a:r>
            <a:r>
              <a:rPr lang="en-US" sz="1000" dirty="0" smtClean="0"/>
              <a:t> &lt;- </a:t>
            </a:r>
            <a:r>
              <a:rPr lang="en-US" sz="1000" dirty="0" err="1" smtClean="0"/>
              <a:t>input$dataset</a:t>
            </a: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       if(</a:t>
            </a:r>
            <a:r>
              <a:rPr lang="en-US" sz="1000" dirty="0" err="1" smtClean="0"/>
              <a:t>input$whichgraph</a:t>
            </a:r>
            <a:r>
              <a:rPr lang="en-US" sz="1000" dirty="0" smtClean="0"/>
              <a:t>=="Histogram")</a:t>
            </a:r>
          </a:p>
          <a:p>
            <a:pPr marL="0" indent="0">
              <a:buNone/>
            </a:pPr>
            <a:r>
              <a:rPr lang="en-US" sz="1000" dirty="0" smtClean="0"/>
              <a:t>           </a:t>
            </a:r>
            <a:r>
              <a:rPr lang="en-US" sz="1000" dirty="0" err="1" smtClean="0"/>
              <a:t>hist</a:t>
            </a:r>
            <a:r>
              <a:rPr lang="en-US" sz="1000" dirty="0" smtClean="0"/>
              <a:t>(data(),</a:t>
            </a:r>
            <a:r>
              <a:rPr lang="en-US" sz="1000" dirty="0" err="1" smtClean="0"/>
              <a:t>input$bins,main</a:t>
            </a:r>
            <a:r>
              <a:rPr lang="en-US" sz="1000" dirty="0" smtClean="0"/>
              <a:t>=</a:t>
            </a:r>
            <a:r>
              <a:rPr lang="en-US" sz="1000" dirty="0" err="1" smtClean="0"/>
              <a:t>ttl,xlab</a:t>
            </a:r>
            <a:r>
              <a:rPr lang="en-US" sz="1000" dirty="0" smtClean="0"/>
              <a:t>="x")</a:t>
            </a:r>
          </a:p>
          <a:p>
            <a:pPr marL="0" indent="0">
              <a:buNone/>
            </a:pPr>
            <a:r>
              <a:rPr lang="en-US" sz="1000" dirty="0" smtClean="0"/>
              <a:t>       else</a:t>
            </a:r>
          </a:p>
          <a:p>
            <a:pPr marL="0" indent="0">
              <a:buNone/>
            </a:pPr>
            <a:r>
              <a:rPr lang="en-US" sz="1000" dirty="0" smtClean="0"/>
              <a:t>           boxplot(data(),main=</a:t>
            </a:r>
            <a:r>
              <a:rPr lang="en-US" sz="1000" dirty="0" err="1" smtClean="0"/>
              <a:t>ttl,xlab</a:t>
            </a:r>
            <a:r>
              <a:rPr lang="en-US" sz="1000" dirty="0" smtClean="0"/>
              <a:t>="x")    </a:t>
            </a:r>
          </a:p>
          <a:p>
            <a:pPr marL="0" indent="0">
              <a:buNone/>
            </a:pPr>
            <a:r>
              <a:rPr lang="en-US" sz="1000" dirty="0" smtClean="0"/>
              <a:t>   })</a:t>
            </a:r>
          </a:p>
          <a:p>
            <a:pPr marL="0" indent="0">
              <a:buNone/>
            </a:pPr>
            <a:r>
              <a:rPr lang="en-US" sz="1000" dirty="0" smtClean="0"/>
              <a:t>})</a:t>
            </a:r>
            <a:endParaRPr lang="en-US" sz="1000" dirty="0"/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-2279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Solution: </a:t>
            </a:r>
            <a:r>
              <a:rPr lang="en-US" dirty="0" smtClean="0"/>
              <a:t>File </a:t>
            </a:r>
            <a:r>
              <a:rPr lang="en-US" dirty="0" smtClean="0"/>
              <a:t>Input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2773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smtClean="0"/>
              <a:t>Text </a:t>
            </a:r>
            <a:r>
              <a:rPr lang="en-US" dirty="0" smtClean="0"/>
              <a:t>Output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334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output$text</a:t>
            </a:r>
            <a:r>
              <a:rPr lang="en-US" dirty="0" smtClean="0"/>
              <a:t> &lt;- </a:t>
            </a:r>
            <a:r>
              <a:rPr lang="en-US" dirty="0" err="1" smtClean="0"/>
              <a:t>renderText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    x &lt;- data()</a:t>
            </a:r>
          </a:p>
          <a:p>
            <a:pPr marL="0" indent="0">
              <a:buNone/>
            </a:pPr>
            <a:r>
              <a:rPr lang="en-US" dirty="0" smtClean="0"/>
              <a:t>        line &lt;- "&lt;table border=1&gt;"</a:t>
            </a:r>
          </a:p>
          <a:p>
            <a:pPr marL="0" indent="0">
              <a:buNone/>
            </a:pPr>
            <a:r>
              <a:rPr lang="en-US" dirty="0" smtClean="0"/>
              <a:t>        line[2] &lt;- "&lt;</a:t>
            </a:r>
            <a:r>
              <a:rPr lang="en-US" dirty="0" err="1" smtClean="0"/>
              <a:t>tr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&gt;Sample Size&lt;/</a:t>
            </a:r>
            <a:r>
              <a:rPr lang="en-US" dirty="0" err="1" smtClean="0"/>
              <a:t>th</a:t>
            </a:r>
            <a:r>
              <a:rPr lang="en-US" dirty="0" smtClean="0"/>
              <a:t>&gt;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 &lt;</a:t>
            </a:r>
            <a:r>
              <a:rPr lang="en-US" dirty="0" err="1" smtClean="0"/>
              <a:t>th</a:t>
            </a:r>
            <a:r>
              <a:rPr lang="en-US" dirty="0" smtClean="0"/>
              <a:t>&gt;Mean&lt;/</a:t>
            </a:r>
            <a:r>
              <a:rPr lang="en-US" dirty="0" err="1" smtClean="0"/>
              <a:t>th</a:t>
            </a:r>
            <a:r>
              <a:rPr lang="en-US" dirty="0" smtClean="0"/>
              <a:t>&gt;&lt;</a:t>
            </a:r>
            <a:r>
              <a:rPr lang="en-US" dirty="0" err="1" smtClean="0"/>
              <a:t>th</a:t>
            </a:r>
            <a:r>
              <a:rPr lang="en-US" dirty="0" smtClean="0"/>
              <a:t>&gt;Standard Deviation&lt;/</a:t>
            </a:r>
            <a:r>
              <a:rPr lang="en-US" dirty="0" err="1" smtClean="0"/>
              <a:t>th</a:t>
            </a:r>
            <a:r>
              <a:rPr lang="en-US" dirty="0" smtClean="0"/>
              <a:t>&gt;&lt;/</a:t>
            </a:r>
            <a:r>
              <a:rPr lang="en-US" dirty="0" err="1" smtClean="0"/>
              <a:t>tr</a:t>
            </a:r>
            <a:r>
              <a:rPr lang="en-US" dirty="0" smtClean="0"/>
              <a:t>&gt;"</a:t>
            </a:r>
          </a:p>
          <a:p>
            <a:pPr marL="0" indent="0">
              <a:buNone/>
            </a:pPr>
            <a:r>
              <a:rPr lang="en-US" dirty="0" smtClean="0"/>
              <a:t>        line[3] &lt;- paste("&lt;</a:t>
            </a:r>
            <a:r>
              <a:rPr lang="en-US" dirty="0" err="1" smtClean="0"/>
              <a:t>tr</a:t>
            </a:r>
            <a:r>
              <a:rPr lang="en-US" dirty="0" smtClean="0"/>
              <a:t>&gt;&lt;td&gt;",length(x),</a:t>
            </a:r>
          </a:p>
          <a:p>
            <a:pPr marL="0" indent="0">
              <a:buNone/>
            </a:pPr>
            <a:r>
              <a:rPr lang="en-US" dirty="0" smtClean="0"/>
              <a:t>                         "&lt;/td&gt;&lt;td&gt;",round(mean(x),2),</a:t>
            </a:r>
          </a:p>
          <a:p>
            <a:pPr marL="0" indent="0">
              <a:buNone/>
            </a:pPr>
            <a:r>
              <a:rPr lang="en-US" dirty="0" smtClean="0"/>
              <a:t>                         "&lt;/td&gt;&lt;td&gt;",round(</a:t>
            </a:r>
            <a:r>
              <a:rPr lang="en-US" dirty="0" err="1" smtClean="0"/>
              <a:t>sd</a:t>
            </a:r>
            <a:r>
              <a:rPr lang="en-US" dirty="0" smtClean="0"/>
              <a:t>(x),3),"&lt;/td&gt;&lt;/</a:t>
            </a:r>
            <a:r>
              <a:rPr lang="en-US" dirty="0" err="1" smtClean="0"/>
              <a:t>tr</a:t>
            </a:r>
            <a:r>
              <a:rPr lang="en-US" dirty="0" smtClean="0"/>
              <a:t>&gt;")</a:t>
            </a:r>
          </a:p>
          <a:p>
            <a:pPr marL="0" indent="0">
              <a:buNone/>
            </a:pPr>
            <a:r>
              <a:rPr lang="en-US" dirty="0" smtClean="0"/>
              <a:t>        line[4] &lt;- "&lt;/table&gt;"</a:t>
            </a:r>
          </a:p>
          <a:p>
            <a:pPr marL="0" indent="0">
              <a:buNone/>
            </a:pPr>
            <a:r>
              <a:rPr lang="en-US" dirty="0" smtClean="0"/>
              <a:t>        line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110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: Tables </a:t>
            </a:r>
            <a:r>
              <a:rPr lang="en-US" dirty="0" smtClean="0"/>
              <a:t>appearance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tags$head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tags$style</a:t>
            </a:r>
            <a:r>
              <a:rPr lang="en-US" dirty="0" smtClean="0"/>
              <a:t>(HTML("</a:t>
            </a:r>
          </a:p>
          <a:p>
            <a:pPr marL="0" indent="0">
              <a:buNone/>
            </a:pPr>
            <a:r>
              <a:rPr lang="en-US" dirty="0" smtClean="0"/>
              <a:t>          table, </a:t>
            </a:r>
            <a:r>
              <a:rPr lang="en-US" dirty="0" err="1" smtClean="0"/>
              <a:t>th</a:t>
            </a:r>
            <a:r>
              <a:rPr lang="en-US" dirty="0" smtClean="0"/>
              <a:t>, td {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text-align:right</a:t>
            </a:r>
            <a:r>
              <a:rPr lang="en-US" dirty="0" smtClean="0"/>
              <a:t>;</a:t>
            </a:r>
          </a:p>
          <a:p>
            <a:pPr marL="0" indent="0">
              <a:buNone/>
            </a:pPr>
            <a:r>
              <a:rPr lang="en-US" dirty="0" smtClean="0"/>
              <a:t>          }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th</a:t>
            </a:r>
            <a:r>
              <a:rPr lang="en-US" dirty="0" smtClean="0"/>
              <a:t>, td {</a:t>
            </a:r>
          </a:p>
          <a:p>
            <a:pPr marL="0" indent="0">
              <a:buNone/>
            </a:pPr>
            <a:r>
              <a:rPr lang="en-US" dirty="0" smtClean="0"/>
              <a:t>              padding: 10px;</a:t>
            </a:r>
          </a:p>
          <a:p>
            <a:pPr marL="0" indent="0">
              <a:buNone/>
            </a:pPr>
            <a:r>
              <a:rPr lang="en-US" dirty="0" smtClean="0"/>
              <a:t>          }    </a:t>
            </a:r>
          </a:p>
          <a:p>
            <a:pPr marL="0" indent="0">
              <a:buNone/>
            </a:pPr>
            <a:r>
              <a:rPr lang="en-US" dirty="0" smtClean="0"/>
              <a:t>       "))</a:t>
            </a:r>
          </a:p>
          <a:p>
            <a:pPr marL="0" indent="0">
              <a:buNone/>
            </a:pPr>
            <a:r>
              <a:rPr lang="en-US" dirty="0" smtClean="0"/>
              <a:t>  ),</a:t>
            </a:r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1 - Basic Graphs"),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308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: Panels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</a:t>
            </a:r>
            <a:r>
              <a:rPr lang="en-US" dirty="0" err="1" smtClean="0"/>
              <a:t>tabsetPanel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tabPanel</a:t>
            </a:r>
            <a:r>
              <a:rPr lang="en-US" dirty="0" smtClean="0"/>
              <a:t>("Statistics",</a:t>
            </a:r>
            <a:r>
              <a:rPr lang="en-US" dirty="0" err="1" smtClean="0"/>
              <a:t>uiOutput</a:t>
            </a:r>
            <a:r>
              <a:rPr lang="en-US" dirty="0" smtClean="0"/>
              <a:t>("text")),</a:t>
            </a:r>
          </a:p>
          <a:p>
            <a:pPr marL="0" indent="0">
              <a:buNone/>
            </a:pPr>
            <a:r>
              <a:rPr lang="en-US" dirty="0" smtClean="0"/>
              <a:t>                </a:t>
            </a:r>
            <a:r>
              <a:rPr lang="en-US" dirty="0" err="1" smtClean="0"/>
              <a:t>tabPanel</a:t>
            </a:r>
            <a:r>
              <a:rPr lang="en-US" dirty="0" smtClean="0"/>
              <a:t>("Graphs",</a:t>
            </a:r>
            <a:r>
              <a:rPr lang="en-US" dirty="0" err="1" smtClean="0"/>
              <a:t>plotOutput</a:t>
            </a:r>
            <a:r>
              <a:rPr lang="en-US" dirty="0" smtClean="0"/>
              <a:t>("plot", width =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	"500px", height = "500px")),</a:t>
            </a:r>
          </a:p>
          <a:p>
            <a:pPr marL="0" indent="0">
              <a:buNone/>
            </a:pPr>
            <a:r>
              <a:rPr lang="en-US" dirty="0" smtClean="0"/>
              <a:t>                id="Tabs"</a:t>
            </a:r>
          </a:p>
          <a:p>
            <a:pPr marL="0" indent="0">
              <a:buNone/>
            </a:pPr>
            <a:r>
              <a:rPr lang="en-US" dirty="0" smtClean="0"/>
              <a:t>            )</a:t>
            </a:r>
          </a:p>
          <a:p>
            <a:pPr marL="0" indent="0">
              <a:buNone/>
            </a:pPr>
            <a:r>
              <a:rPr lang="en-US" dirty="0" smtClean="0"/>
              <a:t>     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1863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conditionalPanel</a:t>
            </a:r>
            <a:r>
              <a:rPr lang="en-US" dirty="0"/>
              <a:t>( condition = "</a:t>
            </a:r>
            <a:r>
              <a:rPr lang="en-US" dirty="0" err="1"/>
              <a:t>input.Tabs</a:t>
            </a:r>
            <a:r>
              <a:rPr lang="en-US" dirty="0"/>
              <a:t> == 'Graphs'",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radioButtons</a:t>
            </a:r>
            <a:r>
              <a:rPr lang="en-US" dirty="0"/>
              <a:t>(</a:t>
            </a:r>
            <a:r>
              <a:rPr lang="en-US" dirty="0" err="1"/>
              <a:t>inputId</a:t>
            </a:r>
            <a:r>
              <a:rPr lang="en-US" dirty="0"/>
              <a:t>="</a:t>
            </a:r>
            <a:r>
              <a:rPr lang="en-US" dirty="0" err="1"/>
              <a:t>whichgraph</a:t>
            </a:r>
            <a:r>
              <a:rPr lang="en-US" dirty="0" smtClean="0"/>
              <a:t>",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label</a:t>
            </a:r>
            <a:r>
              <a:rPr lang="en-US" dirty="0"/>
              <a:t>="Which Graph?",</a:t>
            </a:r>
          </a:p>
          <a:p>
            <a:pPr marL="0" indent="0">
              <a:buNone/>
            </a:pPr>
            <a:r>
              <a:rPr lang="en-US" dirty="0"/>
              <a:t>                      </a:t>
            </a:r>
            <a:r>
              <a:rPr lang="en-US" dirty="0" smtClean="0"/>
              <a:t>   choices=c</a:t>
            </a:r>
            <a:r>
              <a:rPr lang="en-US" dirty="0"/>
              <a:t>("</a:t>
            </a:r>
            <a:r>
              <a:rPr lang="en-US" dirty="0" err="1"/>
              <a:t>Histogram","Boxplot</a:t>
            </a:r>
            <a:r>
              <a:rPr lang="en-US" dirty="0"/>
              <a:t>")),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conditionalPanel</a:t>
            </a:r>
            <a:r>
              <a:rPr lang="en-US" dirty="0"/>
              <a:t>(condition =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        "</a:t>
            </a:r>
            <a:r>
              <a:rPr lang="en-US" dirty="0" err="1"/>
              <a:t>input.dataset</a:t>
            </a:r>
            <a:r>
              <a:rPr lang="en-US" dirty="0"/>
              <a:t>=='Random'",   </a:t>
            </a:r>
          </a:p>
          <a:p>
            <a:pPr marL="0" indent="0">
              <a:buNone/>
            </a:pPr>
            <a:r>
              <a:rPr lang="en-US" dirty="0"/>
              <a:t>                      </a:t>
            </a:r>
            <a:r>
              <a:rPr lang="en-US" dirty="0" smtClean="0"/>
              <a:t>	</a:t>
            </a:r>
            <a:r>
              <a:rPr lang="en-US" dirty="0" err="1" smtClean="0"/>
              <a:t>textInput</a:t>
            </a:r>
            <a:r>
              <a:rPr lang="en-US" dirty="0"/>
              <a:t>("</a:t>
            </a:r>
            <a:r>
              <a:rPr lang="en-US" dirty="0" err="1"/>
              <a:t>ttl</a:t>
            </a:r>
            <a:r>
              <a:rPr lang="en-US" dirty="0"/>
              <a:t>","Graph </a:t>
            </a:r>
            <a:r>
              <a:rPr lang="en-US" dirty="0" err="1"/>
              <a:t>Title",value</a:t>
            </a:r>
            <a:r>
              <a:rPr lang="en-US" dirty="0"/>
              <a:t>=""))</a:t>
            </a:r>
          </a:p>
          <a:p>
            <a:pPr marL="0" indent="0">
              <a:buNone/>
            </a:pPr>
            <a:r>
              <a:rPr lang="en-US" dirty="0"/>
              <a:t>            )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: Selection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926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smtClean="0"/>
              <a:t>Animation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ui.R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r>
              <a:rPr lang="en-US" dirty="0" err="1" smtClean="0"/>
              <a:t>sliderInput</a:t>
            </a:r>
            <a:r>
              <a:rPr lang="en-US" dirty="0" smtClean="0"/>
              <a:t>("</a:t>
            </a:r>
            <a:r>
              <a:rPr lang="en-US" dirty="0" err="1" smtClean="0"/>
              <a:t>k","Repeat!",min</a:t>
            </a:r>
            <a:r>
              <a:rPr lang="en-US" dirty="0" smtClean="0"/>
              <a:t>=1, max=10, value=0,step=1, </a:t>
            </a:r>
          </a:p>
          <a:p>
            <a:pPr marL="0" indent="0">
              <a:buNone/>
            </a:pPr>
            <a:r>
              <a:rPr lang="en-US" dirty="0" smtClean="0"/>
              <a:t>                animate=</a:t>
            </a:r>
            <a:r>
              <a:rPr lang="en-US" dirty="0" err="1" smtClean="0"/>
              <a:t>animationOptions</a:t>
            </a:r>
            <a:r>
              <a:rPr lang="en-US" dirty="0" smtClean="0"/>
              <a:t>(interval = 500,playButton=“Go!")</a:t>
            </a:r>
          </a:p>
          <a:p>
            <a:pPr marL="0" indent="0">
              <a:buNone/>
            </a:pPr>
            <a:r>
              <a:rPr lang="en-US" dirty="0" smtClean="0"/>
              <a:t>            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server.R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if(</a:t>
            </a:r>
            <a:r>
              <a:rPr lang="en-US" dirty="0" err="1" smtClean="0"/>
              <a:t>input$dataset</a:t>
            </a:r>
            <a:r>
              <a:rPr lang="en-US" dirty="0" smtClean="0"/>
              <a:t>=="Random") {</a:t>
            </a:r>
          </a:p>
          <a:p>
            <a:pPr marL="0" indent="0">
              <a:buNone/>
            </a:pPr>
            <a:r>
              <a:rPr lang="en-US" dirty="0" smtClean="0"/>
              <a:t>            for(</a:t>
            </a:r>
            <a:r>
              <a:rPr lang="en-US" dirty="0" err="1" smtClean="0"/>
              <a:t>i</a:t>
            </a:r>
            <a:r>
              <a:rPr lang="en-US" dirty="0" smtClean="0"/>
              <a:t> in 1:input$k) mu&lt;-</a:t>
            </a:r>
            <a:r>
              <a:rPr lang="en-US" dirty="0" err="1" smtClean="0"/>
              <a:t>input$mu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   return(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input$n,input$mu,input$sig</a:t>
            </a:r>
            <a:r>
              <a:rPr lang="en-US" dirty="0" smtClean="0"/>
              <a:t>))</a:t>
            </a:r>
          </a:p>
          <a:p>
            <a:pPr marL="0" indent="0">
              <a:buNone/>
            </a:pPr>
            <a:r>
              <a:rPr lang="en-US" dirty="0" smtClean="0"/>
              <a:t>        }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69555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: Using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8077200" cy="53340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 err="1" smtClean="0"/>
              <a:t>server.R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require(ggplot2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marL="0" indent="0">
              <a:buNone/>
            </a:pPr>
            <a:r>
              <a:rPr lang="en-US" dirty="0" err="1"/>
              <a:t>shinyServer</a:t>
            </a:r>
            <a:r>
              <a:rPr lang="en-US" dirty="0"/>
              <a:t>(function(input, output) </a:t>
            </a:r>
            <a:r>
              <a:rPr lang="en-US" dirty="0" smtClean="0"/>
              <a:t>{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…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output$plot</a:t>
            </a:r>
            <a:r>
              <a:rPr lang="en-US" dirty="0"/>
              <a:t> &lt;- </a:t>
            </a:r>
            <a:r>
              <a:rPr lang="en-US" dirty="0" err="1"/>
              <a:t>renderPlot</a:t>
            </a:r>
            <a:r>
              <a:rPr lang="en-US" dirty="0"/>
              <a:t>({</a:t>
            </a:r>
          </a:p>
          <a:p>
            <a:pPr marL="0" indent="0">
              <a:buNone/>
            </a:pPr>
            <a:r>
              <a:rPr lang="en-US" dirty="0"/>
              <a:t>       if(</a:t>
            </a:r>
            <a:r>
              <a:rPr lang="en-US" dirty="0" err="1"/>
              <a:t>input$dataset</a:t>
            </a:r>
            <a:r>
              <a:rPr lang="en-US" dirty="0"/>
              <a:t>=="Random") </a:t>
            </a:r>
            <a:r>
              <a:rPr lang="en-US" dirty="0" err="1"/>
              <a:t>ttl</a:t>
            </a:r>
            <a:r>
              <a:rPr lang="en-US" dirty="0"/>
              <a:t>&lt;-</a:t>
            </a:r>
            <a:r>
              <a:rPr lang="en-US" dirty="0" err="1"/>
              <a:t>input$ttl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else </a:t>
            </a:r>
            <a:r>
              <a:rPr lang="en-US" dirty="0" err="1"/>
              <a:t>ttl</a:t>
            </a:r>
            <a:r>
              <a:rPr lang="en-US" dirty="0"/>
              <a:t> &lt;- </a:t>
            </a:r>
            <a:r>
              <a:rPr lang="en-US" dirty="0" err="1"/>
              <a:t>input$dataset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dta</a:t>
            </a:r>
            <a:r>
              <a:rPr lang="en-US" dirty="0"/>
              <a:t>&lt;-</a:t>
            </a:r>
            <a:r>
              <a:rPr lang="en-US" dirty="0" err="1"/>
              <a:t>data.frame</a:t>
            </a:r>
            <a:r>
              <a:rPr lang="en-US" dirty="0"/>
              <a:t>(x=data())</a:t>
            </a:r>
          </a:p>
          <a:p>
            <a:pPr marL="0" indent="0">
              <a:buNone/>
            </a:pPr>
            <a:r>
              <a:rPr lang="en-US" dirty="0"/>
              <a:t>       if(</a:t>
            </a:r>
            <a:r>
              <a:rPr lang="en-US" dirty="0" err="1"/>
              <a:t>input$whichgraph</a:t>
            </a:r>
            <a:r>
              <a:rPr lang="en-US" dirty="0"/>
              <a:t>=="Histogram") {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bw</a:t>
            </a:r>
            <a:r>
              <a:rPr lang="en-US" dirty="0"/>
              <a:t> &lt;- diff(range(data()))/</a:t>
            </a:r>
            <a:r>
              <a:rPr lang="en-US" dirty="0" err="1"/>
              <a:t>input$bins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plt</a:t>
            </a:r>
            <a:r>
              <a:rPr lang="en-US" dirty="0"/>
              <a:t> &lt;- </a:t>
            </a:r>
            <a:r>
              <a:rPr lang="en-US" dirty="0" err="1"/>
              <a:t>ggplot</a:t>
            </a:r>
            <a:r>
              <a:rPr lang="en-US" dirty="0"/>
              <a:t>(data=</a:t>
            </a:r>
            <a:r>
              <a:rPr lang="en-US" dirty="0" err="1"/>
              <a:t>dta,aes</a:t>
            </a:r>
            <a:r>
              <a:rPr lang="en-US" dirty="0"/>
              <a:t>(x))+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geom_histogram</a:t>
            </a:r>
            <a:r>
              <a:rPr lang="en-US" dirty="0"/>
              <a:t>(</a:t>
            </a:r>
            <a:r>
              <a:rPr lang="en-US" dirty="0" err="1"/>
              <a:t>aes</a:t>
            </a:r>
            <a:r>
              <a:rPr lang="en-US" dirty="0"/>
              <a:t>(y = ..density..),color="</a:t>
            </a:r>
            <a:r>
              <a:rPr lang="en-US" dirty="0" err="1"/>
              <a:t>black",fill</a:t>
            </a:r>
            <a:r>
              <a:rPr lang="en-US" dirty="0"/>
              <a:t>="white", </a:t>
            </a:r>
            <a:r>
              <a:rPr lang="en-US" dirty="0" err="1"/>
              <a:t>binwidth</a:t>
            </a:r>
            <a:r>
              <a:rPr lang="en-US" dirty="0"/>
              <a:t> = </a:t>
            </a:r>
            <a:r>
              <a:rPr lang="en-US" dirty="0" err="1"/>
              <a:t>bw</a:t>
            </a:r>
            <a:r>
              <a:rPr lang="en-US" dirty="0"/>
              <a:t>)                  </a:t>
            </a:r>
          </a:p>
          <a:p>
            <a:pPr marL="0" indent="0">
              <a:buNone/>
            </a:pPr>
            <a:r>
              <a:rPr lang="en-US" dirty="0"/>
              <a:t>       } </a:t>
            </a:r>
          </a:p>
          <a:p>
            <a:pPr marL="0" indent="0">
              <a:buNone/>
            </a:pPr>
            <a:r>
              <a:rPr lang="en-US" dirty="0"/>
              <a:t>       else</a:t>
            </a:r>
          </a:p>
          <a:p>
            <a:pPr marL="0" indent="0">
              <a:buNone/>
            </a:pPr>
            <a:r>
              <a:rPr lang="en-US" dirty="0"/>
              <a:t>          </a:t>
            </a:r>
            <a:r>
              <a:rPr lang="en-US" dirty="0" err="1"/>
              <a:t>plt</a:t>
            </a:r>
            <a:r>
              <a:rPr lang="en-US" dirty="0"/>
              <a:t> &lt;- </a:t>
            </a:r>
            <a:r>
              <a:rPr lang="en-US" dirty="0" err="1"/>
              <a:t>ggplot</a:t>
            </a:r>
            <a:r>
              <a:rPr lang="en-US" dirty="0"/>
              <a:t>(data=</a:t>
            </a:r>
            <a:r>
              <a:rPr lang="en-US" dirty="0" err="1"/>
              <a:t>dta,aes</a:t>
            </a:r>
            <a:r>
              <a:rPr lang="en-US" dirty="0"/>
              <a:t>(factor(1,length(x)),x))+ </a:t>
            </a:r>
          </a:p>
          <a:p>
            <a:pPr marL="0" indent="0">
              <a:buNone/>
            </a:pPr>
            <a:r>
              <a:rPr lang="en-US" dirty="0"/>
              <a:t>                  </a:t>
            </a:r>
            <a:r>
              <a:rPr lang="en-US" dirty="0" err="1"/>
              <a:t>geom_boxplot</a:t>
            </a:r>
            <a:r>
              <a:rPr lang="en-US" dirty="0"/>
              <a:t>()</a:t>
            </a:r>
          </a:p>
          <a:p>
            <a:pPr marL="0" indent="0">
              <a:buNone/>
            </a:pPr>
            <a:r>
              <a:rPr lang="en-US" dirty="0"/>
              <a:t>       </a:t>
            </a:r>
            <a:r>
              <a:rPr lang="en-US" dirty="0" err="1"/>
              <a:t>plt</a:t>
            </a:r>
            <a:r>
              <a:rPr lang="en-US" dirty="0"/>
              <a:t> &lt;- </a:t>
            </a:r>
            <a:r>
              <a:rPr lang="en-US" dirty="0" err="1"/>
              <a:t>plt</a:t>
            </a:r>
            <a:r>
              <a:rPr lang="en-US" dirty="0"/>
              <a:t> + </a:t>
            </a:r>
            <a:r>
              <a:rPr lang="en-US" dirty="0" err="1"/>
              <a:t>xlab</a:t>
            </a:r>
            <a:r>
              <a:rPr lang="en-US" dirty="0"/>
              <a:t>(</a:t>
            </a:r>
            <a:r>
              <a:rPr lang="en-US" dirty="0" err="1"/>
              <a:t>ttl</a:t>
            </a:r>
            <a:r>
              <a:rPr lang="en-US" dirty="0"/>
              <a:t>)+</a:t>
            </a:r>
            <a:r>
              <a:rPr lang="en-US" dirty="0" err="1"/>
              <a:t>ylab</a:t>
            </a:r>
            <a:r>
              <a:rPr lang="en-US" dirty="0"/>
              <a:t>("")</a:t>
            </a:r>
          </a:p>
          <a:p>
            <a:pPr marL="0" indent="0">
              <a:buNone/>
            </a:pPr>
            <a:r>
              <a:rPr lang="en-US" dirty="0"/>
              <a:t>       print(</a:t>
            </a:r>
            <a:r>
              <a:rPr lang="en-US" dirty="0" err="1"/>
              <a:t>plt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})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6899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64891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Your turn: </a:t>
            </a:r>
            <a:r>
              <a:rPr lang="en-US" dirty="0" smtClean="0"/>
              <a:t>Exercise 1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				Build and learn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31154194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Fist Shiny App</a:t>
            </a:r>
            <a:endParaRPr lang="en-US" dirty="0"/>
          </a:p>
        </p:txBody>
      </p:sp>
      <p:pic>
        <p:nvPicPr>
          <p:cNvPr id="4" name="Content Placeholder 3" descr="Screenshot 2019-05-01 at 11.55.20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782" b="478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87184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22984"/>
            <a:ext cx="8112694" cy="21740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b="1" dirty="0" err="1"/>
              <a:t>ui</a:t>
            </a:r>
            <a:r>
              <a:rPr lang="en-US" sz="1400" dirty="0"/>
              <a:t>&lt;- </a:t>
            </a:r>
            <a:r>
              <a:rPr lang="en-US" sz="1400" dirty="0" err="1"/>
              <a:t>fluidPage</a:t>
            </a:r>
            <a:r>
              <a:rPr lang="en-US" sz="1400" dirty="0"/>
              <a:t>(</a:t>
            </a:r>
          </a:p>
          <a:p>
            <a:pPr marL="0" indent="0">
              <a:buNone/>
            </a:pPr>
            <a:r>
              <a:rPr lang="en-US" sz="1400" dirty="0"/>
              <a:t>  </a:t>
            </a:r>
            <a:r>
              <a:rPr lang="en-US" sz="1400" dirty="0" err="1"/>
              <a:t>titlePanel</a:t>
            </a:r>
            <a:r>
              <a:rPr lang="en-US" sz="1400" dirty="0"/>
              <a:t>("Workshop - Example 1 – Basic  Histogram"),</a:t>
            </a:r>
          </a:p>
          <a:p>
            <a:pPr marL="0" indent="0">
              <a:buNone/>
            </a:pPr>
            <a:r>
              <a:rPr lang="en-US" sz="1400" dirty="0"/>
              <a:t>  </a:t>
            </a:r>
            <a:r>
              <a:rPr lang="en-US" sz="1400" dirty="0" err="1"/>
              <a:t>sidebarLayout</a:t>
            </a:r>
            <a:r>
              <a:rPr lang="en-US" sz="1400" dirty="0"/>
              <a:t>(</a:t>
            </a:r>
          </a:p>
          <a:p>
            <a:pPr marL="0" indent="0">
              <a:buNone/>
            </a:pPr>
            <a:r>
              <a:rPr lang="en-US" sz="1400" dirty="0"/>
              <a:t>       </a:t>
            </a:r>
            <a:r>
              <a:rPr lang="en-US" sz="1400" dirty="0" err="1"/>
              <a:t>sidebarPanel</a:t>
            </a:r>
            <a:r>
              <a:rPr lang="en-US" sz="1400" dirty="0"/>
              <a:t>(</a:t>
            </a:r>
          </a:p>
          <a:p>
            <a:pPr marL="0" indent="0">
              <a:buNone/>
            </a:pPr>
            <a:r>
              <a:rPr lang="en-US" sz="1400" dirty="0"/>
              <a:t>     </a:t>
            </a:r>
            <a:r>
              <a:rPr lang="en-US" sz="1400" dirty="0" smtClean="0"/>
              <a:t> 		</a:t>
            </a:r>
            <a:r>
              <a:rPr lang="en-US" sz="1400" dirty="0" err="1" smtClean="0"/>
              <a:t>numericInput</a:t>
            </a:r>
            <a:r>
              <a:rPr lang="en-US" sz="1400" dirty="0"/>
              <a:t>(</a:t>
            </a:r>
            <a:r>
              <a:rPr lang="en-US" sz="1400" dirty="0" err="1"/>
              <a:t>inputId</a:t>
            </a:r>
            <a:r>
              <a:rPr lang="en-US" sz="1400" dirty="0" smtClean="0"/>
              <a:t>=</a:t>
            </a:r>
            <a:r>
              <a:rPr lang="en-US" sz="1400" dirty="0"/>
              <a:t>"</a:t>
            </a:r>
            <a:r>
              <a:rPr lang="en-US" sz="1400" dirty="0" smtClean="0"/>
              <a:t>n</a:t>
            </a:r>
            <a:r>
              <a:rPr lang="en-US" sz="1400" dirty="0"/>
              <a:t>"</a:t>
            </a:r>
            <a:r>
              <a:rPr lang="en-US" sz="1400" dirty="0" smtClean="0"/>
              <a:t>, label</a:t>
            </a:r>
            <a:r>
              <a:rPr lang="en-US" sz="1400" dirty="0"/>
              <a:t>="Number of </a:t>
            </a:r>
            <a:r>
              <a:rPr lang="en-US" sz="1400" dirty="0" smtClean="0"/>
              <a:t>observations</a:t>
            </a:r>
            <a:r>
              <a:rPr lang="en-US" sz="1400" dirty="0"/>
              <a:t>"</a:t>
            </a:r>
            <a:r>
              <a:rPr lang="en-US" sz="1400" dirty="0" smtClean="0"/>
              <a:t>, value</a:t>
            </a:r>
            <a:r>
              <a:rPr lang="en-US" sz="1400" dirty="0"/>
              <a:t>=1000)	</a:t>
            </a:r>
          </a:p>
          <a:p>
            <a:pPr marL="0" indent="0">
              <a:buNone/>
            </a:pPr>
            <a:r>
              <a:rPr lang="en-US" sz="1400" dirty="0"/>
              <a:t>       ),  </a:t>
            </a:r>
          </a:p>
          <a:p>
            <a:pPr marL="0" indent="0">
              <a:buNone/>
            </a:pPr>
            <a:r>
              <a:rPr lang="en-US" sz="1400" dirty="0"/>
              <a:t>       </a:t>
            </a:r>
            <a:r>
              <a:rPr lang="en-US" sz="1400" dirty="0" err="1"/>
              <a:t>mainPanel</a:t>
            </a:r>
            <a:r>
              <a:rPr lang="en-US" sz="1400" dirty="0"/>
              <a:t>(</a:t>
            </a:r>
            <a:r>
              <a:rPr lang="en-US" sz="1400" dirty="0" err="1"/>
              <a:t>plotOutput</a:t>
            </a:r>
            <a:r>
              <a:rPr lang="en-US" sz="1400" dirty="0"/>
              <a:t>("plot"))</a:t>
            </a:r>
          </a:p>
          <a:p>
            <a:pPr marL="0" indent="0">
              <a:buNone/>
            </a:pPr>
            <a:r>
              <a:rPr lang="en-US" sz="1400" dirty="0"/>
              <a:t>  )</a:t>
            </a:r>
          </a:p>
          <a:p>
            <a:pPr marL="0" indent="0">
              <a:buNone/>
            </a:pPr>
            <a:r>
              <a:rPr lang="en-US" sz="1400" dirty="0" smtClean="0"/>
              <a:t>)</a:t>
            </a:r>
            <a:endParaRPr lang="en-US" sz="1400" dirty="0"/>
          </a:p>
          <a:p>
            <a:pPr marL="0" indent="0">
              <a:buNone/>
            </a:pPr>
            <a:r>
              <a:rPr lang="en-US" sz="1400" b="1" dirty="0"/>
              <a:t>server</a:t>
            </a:r>
            <a:r>
              <a:rPr lang="en-US" sz="1400" dirty="0"/>
              <a:t>&lt;-function(input, output) {</a:t>
            </a:r>
          </a:p>
          <a:p>
            <a:pPr marL="0" indent="0">
              <a:buNone/>
            </a:pPr>
            <a:r>
              <a:rPr lang="en-US" sz="1400" dirty="0"/>
              <a:t>   data &lt;- reactive({</a:t>
            </a:r>
          </a:p>
          <a:p>
            <a:pPr marL="0" indent="0">
              <a:buNone/>
            </a:pPr>
            <a:r>
              <a:rPr lang="en-US" sz="1400" dirty="0"/>
              <a:t>        x &lt;- </a:t>
            </a:r>
            <a:r>
              <a:rPr lang="en-US" sz="1400" dirty="0" err="1"/>
              <a:t>rnorm</a:t>
            </a:r>
            <a:r>
              <a:rPr lang="en-US" sz="1400" dirty="0"/>
              <a:t>(</a:t>
            </a:r>
            <a:r>
              <a:rPr lang="en-US" sz="1400" dirty="0" err="1"/>
              <a:t>input$n</a:t>
            </a:r>
            <a:r>
              <a:rPr lang="en-US" sz="1400" dirty="0"/>
              <a:t>)</a:t>
            </a:r>
          </a:p>
          <a:p>
            <a:pPr marL="0" indent="0">
              <a:buNone/>
            </a:pPr>
            <a:r>
              <a:rPr lang="en-US" sz="1400" dirty="0"/>
              <a:t>        x</a:t>
            </a:r>
          </a:p>
          <a:p>
            <a:pPr marL="0" indent="0">
              <a:buNone/>
            </a:pPr>
            <a:r>
              <a:rPr lang="en-US" sz="1400" dirty="0"/>
              <a:t>   })      </a:t>
            </a:r>
          </a:p>
          <a:p>
            <a:pPr marL="0" indent="0">
              <a:buNone/>
            </a:pPr>
            <a:r>
              <a:rPr lang="en-US" sz="1400" dirty="0" err="1"/>
              <a:t>output$plot</a:t>
            </a:r>
            <a:r>
              <a:rPr lang="en-US" sz="1400" dirty="0"/>
              <a:t> &lt;- </a:t>
            </a:r>
            <a:r>
              <a:rPr lang="en-US" sz="1400" dirty="0" err="1"/>
              <a:t>renderPlot</a:t>
            </a:r>
            <a:r>
              <a:rPr lang="en-US" sz="1400" dirty="0"/>
              <a:t>({</a:t>
            </a:r>
          </a:p>
          <a:p>
            <a:pPr marL="0" indent="0">
              <a:buNone/>
            </a:pPr>
            <a:r>
              <a:rPr lang="en-US" sz="1400" dirty="0"/>
              <a:t>         	</a:t>
            </a:r>
            <a:r>
              <a:rPr lang="en-US" sz="1400" dirty="0" err="1"/>
              <a:t>hist</a:t>
            </a:r>
            <a:r>
              <a:rPr lang="en-US" sz="1400" dirty="0"/>
              <a:t>(data(), 50,main="",  </a:t>
            </a:r>
            <a:r>
              <a:rPr lang="en-US" sz="1400" dirty="0" err="1"/>
              <a:t>xlab</a:t>
            </a:r>
            <a:r>
              <a:rPr lang="en-US" sz="1400" dirty="0"/>
              <a:t>="x")</a:t>
            </a:r>
          </a:p>
          <a:p>
            <a:pPr marL="0" indent="0">
              <a:buNone/>
            </a:pPr>
            <a:r>
              <a:rPr lang="en-US" sz="1400" dirty="0"/>
              <a:t>   })</a:t>
            </a:r>
          </a:p>
          <a:p>
            <a:pPr marL="0" indent="0">
              <a:buNone/>
            </a:pPr>
            <a:r>
              <a:rPr lang="en-US" sz="1400" dirty="0" smtClean="0"/>
              <a:t>}</a:t>
            </a:r>
            <a:endParaRPr lang="en-US" sz="1400" dirty="0"/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1400" dirty="0" err="1"/>
              <a:t>shinyApp</a:t>
            </a:r>
            <a:r>
              <a:rPr lang="en-US" sz="1400" dirty="0"/>
              <a:t>(</a:t>
            </a:r>
            <a:r>
              <a:rPr lang="en-US" sz="1400" dirty="0" err="1"/>
              <a:t>ui,server</a:t>
            </a:r>
            <a:r>
              <a:rPr lang="en-US" sz="1400" dirty="0"/>
              <a:t>)</a:t>
            </a:r>
            <a:endParaRPr lang="en-US" sz="1400" dirty="0" smtClean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inputId and outputId</a:t>
            </a:r>
          </a:p>
        </p:txBody>
      </p:sp>
    </p:spTree>
    <p:extLst>
      <p:ext uri="{BB962C8B-B14F-4D97-AF65-F5344CB8AC3E}">
        <p14:creationId xmlns:p14="http://schemas.microsoft.com/office/powerpoint/2010/main" val="2152234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 Change </a:t>
            </a:r>
            <a:r>
              <a:rPr lang="en-US" dirty="0" smtClean="0"/>
              <a:t>the application app1 to add the bins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22984"/>
            <a:ext cx="3886200" cy="4724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– Basic                                                                 Histogram"),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sidebarLayout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sidebarPanel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="n",   	label="Number of observations",</a:t>
            </a:r>
          </a:p>
          <a:p>
            <a:pPr marL="0" indent="0">
              <a:buNone/>
            </a:pPr>
            <a:r>
              <a:rPr lang="en-US" dirty="0" smtClean="0"/>
              <a:t>	value=1000),      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>
                <a:solidFill>
                  <a:srgbClr val="FF0000"/>
                </a:solidFill>
              </a:rPr>
              <a:t>numericInput</a:t>
            </a:r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inputId</a:t>
            </a:r>
            <a:r>
              <a:rPr lang="en-US" dirty="0" smtClean="0">
                <a:solidFill>
                  <a:srgbClr val="FF0000"/>
                </a:solidFill>
              </a:rPr>
              <a:t>="bins",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       label="Number of </a:t>
            </a:r>
            <a:r>
              <a:rPr lang="en-US" dirty="0" err="1" smtClean="0">
                <a:solidFill>
                  <a:srgbClr val="FF0000"/>
                </a:solidFill>
              </a:rPr>
              <a:t>bins",value</a:t>
            </a:r>
            <a:r>
              <a:rPr lang="en-US" dirty="0" smtClean="0">
                <a:solidFill>
                  <a:srgbClr val="FF0000"/>
                </a:solidFill>
              </a:rPr>
              <a:t>=50)	</a:t>
            </a:r>
          </a:p>
          <a:p>
            <a:pPr marL="0" indent="0">
              <a:buNone/>
            </a:pPr>
            <a:r>
              <a:rPr lang="en-US" dirty="0" smtClean="0"/>
              <a:t>       ),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457200" lvl="1" indent="0">
              <a:buNone/>
            </a:pPr>
            <a:r>
              <a:rPr lang="en-US" dirty="0" err="1" smtClean="0"/>
              <a:t>plotOutput</a:t>
            </a:r>
            <a:r>
              <a:rPr lang="en-US" dirty="0" smtClean="0"/>
              <a:t>("plot")</a:t>
            </a:r>
          </a:p>
          <a:p>
            <a:pPr marL="0" indent="0">
              <a:buNone/>
            </a:pPr>
            <a:r>
              <a:rPr lang="en-US" dirty="0" smtClean="0"/>
              <a:t>      )</a:t>
            </a:r>
          </a:p>
          <a:p>
            <a:pPr marL="0" indent="0">
              <a:buNone/>
            </a:pPr>
            <a:r>
              <a:rPr lang="en-US" dirty="0" smtClean="0"/>
              <a:t>  )</a:t>
            </a:r>
          </a:p>
          <a:p>
            <a:pPr marL="0" indent="0">
              <a:buNone/>
            </a:pPr>
            <a:r>
              <a:rPr lang="en-US" dirty="0" smtClean="0"/>
              <a:t>))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00600" y="1622984"/>
            <a:ext cx="4191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shinyServer</a:t>
            </a:r>
            <a:r>
              <a:rPr lang="en-US" dirty="0" smtClean="0"/>
              <a:t>(function(input, output) {</a:t>
            </a:r>
          </a:p>
          <a:p>
            <a:endParaRPr lang="en-US" dirty="0" smtClean="0"/>
          </a:p>
          <a:p>
            <a:r>
              <a:rPr lang="en-US" dirty="0" smtClean="0"/>
              <a:t>   data &lt;- reactive({</a:t>
            </a:r>
          </a:p>
          <a:p>
            <a:r>
              <a:rPr lang="en-US" dirty="0" smtClean="0"/>
              <a:t>        x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x</a:t>
            </a:r>
          </a:p>
          <a:p>
            <a:r>
              <a:rPr lang="en-US" dirty="0" smtClean="0"/>
              <a:t>   })     </a:t>
            </a:r>
          </a:p>
          <a:p>
            <a:r>
              <a:rPr lang="en-US" dirty="0" smtClean="0"/>
              <a:t>     </a:t>
            </a:r>
          </a:p>
          <a:p>
            <a:r>
              <a:rPr lang="en-US" dirty="0" err="1" smtClean="0"/>
              <a:t>output$plot</a:t>
            </a:r>
            <a:r>
              <a:rPr lang="en-US" dirty="0" smtClean="0"/>
              <a:t> &lt;- </a:t>
            </a:r>
            <a:r>
              <a:rPr lang="en-US" dirty="0" err="1" smtClean="0"/>
              <a:t>renderPlot</a:t>
            </a:r>
            <a:r>
              <a:rPr lang="en-US" dirty="0" smtClean="0"/>
              <a:t>({</a:t>
            </a:r>
          </a:p>
          <a:p>
            <a:r>
              <a:rPr lang="en-US" dirty="0" smtClean="0"/>
              <a:t>         	</a:t>
            </a:r>
            <a:r>
              <a:rPr lang="en-US" dirty="0" err="1" smtClean="0"/>
              <a:t>hist</a:t>
            </a:r>
            <a:r>
              <a:rPr lang="en-US" dirty="0" smtClean="0"/>
              <a:t>(data(),</a:t>
            </a:r>
            <a:r>
              <a:rPr lang="en-US" dirty="0" err="1" smtClean="0">
                <a:solidFill>
                  <a:srgbClr val="FF0000"/>
                </a:solidFill>
              </a:rPr>
              <a:t>input$bins</a:t>
            </a:r>
            <a:r>
              <a:rPr lang="en-US" dirty="0" err="1" smtClean="0"/>
              <a:t>,main</a:t>
            </a:r>
            <a:r>
              <a:rPr lang="en-US" dirty="0" smtClean="0"/>
              <a:t>="",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xlab</a:t>
            </a:r>
            <a:r>
              <a:rPr lang="en-US" dirty="0" smtClean="0"/>
              <a:t>="x")</a:t>
            </a:r>
          </a:p>
          <a:p>
            <a:r>
              <a:rPr lang="en-US" dirty="0" smtClean="0"/>
              <a:t>   })</a:t>
            </a:r>
          </a:p>
          <a:p>
            <a:r>
              <a:rPr lang="en-US" dirty="0" smtClean="0"/>
              <a:t>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3964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: How </a:t>
            </a:r>
            <a:r>
              <a:rPr lang="en-US" dirty="0" smtClean="0"/>
              <a:t>to add text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886200" cy="47244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shinyUI</a:t>
            </a:r>
            <a:r>
              <a:rPr lang="en-US" dirty="0" smtClean="0"/>
              <a:t>(</a:t>
            </a:r>
            <a:r>
              <a:rPr lang="en-US" dirty="0" err="1" smtClean="0"/>
              <a:t>fluidPage</a:t>
            </a:r>
            <a:r>
              <a:rPr lang="en-US" dirty="0" smtClean="0"/>
              <a:t>(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titlePanel</a:t>
            </a:r>
            <a:r>
              <a:rPr lang="en-US" dirty="0" smtClean="0"/>
              <a:t>("Workshop - Example 1 – Basic                                                                 Histogram"),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  <a:r>
              <a:rPr lang="en-US" dirty="0" err="1" smtClean="0"/>
              <a:t>sidebarLayout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sidebarPanel</a:t>
            </a:r>
            <a:r>
              <a:rPr lang="en-US" dirty="0" smtClean="0"/>
              <a:t>(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="n",   	label="Number of observations",</a:t>
            </a:r>
          </a:p>
          <a:p>
            <a:pPr marL="0" indent="0">
              <a:buNone/>
            </a:pPr>
            <a:r>
              <a:rPr lang="en-US" dirty="0" smtClean="0"/>
              <a:t>	value=1000),      </a:t>
            </a:r>
          </a:p>
          <a:p>
            <a:pPr marL="0" indent="0">
              <a:buNone/>
            </a:pPr>
            <a:r>
              <a:rPr lang="en-US" dirty="0" smtClean="0"/>
              <a:t>              </a:t>
            </a:r>
            <a:r>
              <a:rPr lang="en-US" dirty="0" err="1" smtClean="0"/>
              <a:t>numericInput</a:t>
            </a:r>
            <a:r>
              <a:rPr lang="en-US" dirty="0" smtClean="0"/>
              <a:t>(</a:t>
            </a:r>
            <a:r>
              <a:rPr lang="en-US" dirty="0" err="1" smtClean="0"/>
              <a:t>inputId</a:t>
            </a:r>
            <a:r>
              <a:rPr lang="en-US" dirty="0" smtClean="0"/>
              <a:t>="bins",</a:t>
            </a:r>
          </a:p>
          <a:p>
            <a:pPr marL="0" indent="0">
              <a:buNone/>
            </a:pPr>
            <a:r>
              <a:rPr lang="en-US" dirty="0" smtClean="0"/>
              <a:t>                    label="Number of </a:t>
            </a:r>
            <a:r>
              <a:rPr lang="en-US" dirty="0" err="1" smtClean="0"/>
              <a:t>bins",value</a:t>
            </a:r>
            <a:r>
              <a:rPr lang="en-US" dirty="0" smtClean="0"/>
              <a:t>=50)	</a:t>
            </a:r>
          </a:p>
          <a:p>
            <a:pPr marL="0" indent="0">
              <a:buNone/>
            </a:pPr>
            <a:r>
              <a:rPr lang="en-US" dirty="0" smtClean="0"/>
              <a:t>       ),</a:t>
            </a:r>
          </a:p>
          <a:p>
            <a:pPr marL="0" indent="0">
              <a:buNone/>
            </a:pPr>
            <a:r>
              <a:rPr lang="en-US" dirty="0" smtClean="0"/>
              <a:t>       </a:t>
            </a:r>
            <a:r>
              <a:rPr lang="en-US" dirty="0" err="1" smtClean="0"/>
              <a:t>mainPanel</a:t>
            </a:r>
            <a:r>
              <a:rPr lang="en-US" dirty="0" smtClean="0"/>
              <a:t>(</a:t>
            </a:r>
          </a:p>
          <a:p>
            <a:pPr marL="457200" lvl="1" indent="0">
              <a:buNone/>
            </a:pPr>
            <a:r>
              <a:rPr lang="en-US" sz="2900" dirty="0" err="1" smtClean="0">
                <a:solidFill>
                  <a:srgbClr val="FF0000"/>
                </a:solidFill>
              </a:rPr>
              <a:t>uiOutput</a:t>
            </a:r>
            <a:r>
              <a:rPr lang="en-US" sz="2900" dirty="0" smtClean="0">
                <a:solidFill>
                  <a:srgbClr val="FF0000"/>
                </a:solidFill>
              </a:rPr>
              <a:t>(“text”),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plotOutput</a:t>
            </a:r>
            <a:r>
              <a:rPr lang="en-US" dirty="0" smtClean="0"/>
              <a:t>("plot")</a:t>
            </a:r>
          </a:p>
          <a:p>
            <a:pPr marL="0" indent="0">
              <a:buNone/>
            </a:pPr>
            <a:r>
              <a:rPr lang="en-US" dirty="0" smtClean="0"/>
              <a:t>      )</a:t>
            </a:r>
          </a:p>
          <a:p>
            <a:pPr marL="0" indent="0">
              <a:buNone/>
            </a:pPr>
            <a:r>
              <a:rPr lang="en-US" dirty="0" smtClean="0"/>
              <a:t>  )</a:t>
            </a:r>
          </a:p>
          <a:p>
            <a:pPr marL="0" indent="0">
              <a:buNone/>
            </a:pPr>
            <a:r>
              <a:rPr lang="en-US" dirty="0" smtClean="0"/>
              <a:t>))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800600" y="1447800"/>
            <a:ext cx="419100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shinyServer</a:t>
            </a:r>
            <a:r>
              <a:rPr lang="en-US" dirty="0" smtClean="0"/>
              <a:t>(function(input, output) {</a:t>
            </a:r>
          </a:p>
          <a:p>
            <a:endParaRPr lang="en-US" dirty="0" smtClean="0"/>
          </a:p>
          <a:p>
            <a:r>
              <a:rPr lang="en-US" dirty="0" smtClean="0"/>
              <a:t>   data &lt;- reactive({</a:t>
            </a:r>
          </a:p>
          <a:p>
            <a:r>
              <a:rPr lang="en-US" dirty="0" smtClean="0"/>
              <a:t>        x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</a:t>
            </a:r>
            <a:r>
              <a:rPr lang="en-US" dirty="0" smtClean="0"/>
              <a:t>)</a:t>
            </a:r>
          </a:p>
          <a:p>
            <a:r>
              <a:rPr lang="en-US" dirty="0" smtClean="0"/>
              <a:t>        x</a:t>
            </a:r>
          </a:p>
          <a:p>
            <a:r>
              <a:rPr lang="en-US" dirty="0" smtClean="0"/>
              <a:t>   })     </a:t>
            </a:r>
          </a:p>
          <a:p>
            <a:r>
              <a:rPr lang="en-US" dirty="0" smtClean="0"/>
              <a:t>     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</a:t>
            </a:r>
            <a:r>
              <a:rPr lang="en-US" dirty="0" err="1" smtClean="0">
                <a:solidFill>
                  <a:srgbClr val="FF0000"/>
                </a:solidFill>
              </a:rPr>
              <a:t>output$text</a:t>
            </a:r>
            <a:r>
              <a:rPr lang="en-US" dirty="0" smtClean="0">
                <a:solidFill>
                  <a:srgbClr val="FF0000"/>
                </a:solidFill>
              </a:rPr>
              <a:t> &lt;- </a:t>
            </a:r>
            <a:r>
              <a:rPr lang="en-US" dirty="0" err="1" smtClean="0">
                <a:solidFill>
                  <a:srgbClr val="FF0000"/>
                </a:solidFill>
              </a:rPr>
              <a:t>renderText</a:t>
            </a:r>
            <a:r>
              <a:rPr lang="en-US" dirty="0" smtClean="0">
                <a:solidFill>
                  <a:srgbClr val="FF0000"/>
                </a:solidFill>
              </a:rPr>
              <a:t>({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           "&lt;h2&gt;My first Shiny app!&lt;/h2&gt;"</a:t>
            </a:r>
          </a:p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</a:rPr>
              <a:t> })</a:t>
            </a:r>
          </a:p>
          <a:p>
            <a:r>
              <a:rPr lang="en-US" dirty="0" smtClean="0"/>
              <a:t>   </a:t>
            </a:r>
            <a:r>
              <a:rPr lang="en-US" dirty="0" err="1" smtClean="0"/>
              <a:t>output$plot</a:t>
            </a:r>
            <a:r>
              <a:rPr lang="en-US" dirty="0" smtClean="0"/>
              <a:t> &lt;- </a:t>
            </a:r>
            <a:r>
              <a:rPr lang="en-US" dirty="0" err="1" smtClean="0"/>
              <a:t>renderPlot</a:t>
            </a:r>
            <a:r>
              <a:rPr lang="en-US" dirty="0" smtClean="0"/>
              <a:t>({</a:t>
            </a:r>
          </a:p>
          <a:p>
            <a:r>
              <a:rPr lang="en-US" dirty="0" smtClean="0"/>
              <a:t>         	</a:t>
            </a:r>
            <a:r>
              <a:rPr lang="en-US" dirty="0" err="1" smtClean="0"/>
              <a:t>hist</a:t>
            </a:r>
            <a:r>
              <a:rPr lang="en-US" dirty="0" smtClean="0"/>
              <a:t>(data(),</a:t>
            </a:r>
            <a:r>
              <a:rPr lang="en-US" dirty="0" err="1" smtClean="0"/>
              <a:t>input$bins,main</a:t>
            </a:r>
            <a:r>
              <a:rPr lang="en-US" dirty="0" smtClean="0"/>
              <a:t>="",</a:t>
            </a:r>
          </a:p>
          <a:p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err="1" smtClean="0"/>
              <a:t>xlab</a:t>
            </a:r>
            <a:r>
              <a:rPr lang="en-US" dirty="0" smtClean="0"/>
              <a:t>="x")</a:t>
            </a:r>
          </a:p>
          <a:p>
            <a:r>
              <a:rPr lang="en-US" dirty="0" smtClean="0"/>
              <a:t>   })</a:t>
            </a:r>
          </a:p>
          <a:p>
            <a:r>
              <a:rPr lang="en-US" dirty="0" smtClean="0"/>
              <a:t>})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559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135264"/>
            <a:ext cx="8686800" cy="43654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>
                <a:solidFill>
                  <a:srgbClr val="FF0000"/>
                </a:solidFill>
              </a:rPr>
              <a:t>Solution</a:t>
            </a:r>
            <a:r>
              <a:rPr lang="en-US" smtClean="0"/>
              <a:t>: Mean and stdv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1667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367000"/>
            <a:ext cx="4267200" cy="57451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400" dirty="0" err="1" smtClean="0"/>
              <a:t>shinyUI</a:t>
            </a:r>
            <a:r>
              <a:rPr lang="en-US" sz="1400" dirty="0" smtClean="0"/>
              <a:t>(</a:t>
            </a:r>
            <a:r>
              <a:rPr lang="en-US" sz="1400" dirty="0" err="1" smtClean="0"/>
              <a:t>fluidPage</a:t>
            </a:r>
            <a:r>
              <a:rPr lang="en-US" sz="1400" dirty="0" smtClean="0"/>
              <a:t>(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en-US" sz="1400" dirty="0" err="1" smtClean="0"/>
              <a:t>titlePanel</a:t>
            </a:r>
            <a:r>
              <a:rPr lang="en-US" sz="1400" dirty="0" smtClean="0"/>
              <a:t>("Workshop - Example 1 - Basic Histogram"),</a:t>
            </a:r>
          </a:p>
          <a:p>
            <a:pPr marL="0" indent="0">
              <a:buNone/>
            </a:pPr>
            <a:r>
              <a:rPr lang="en-US" sz="1400" dirty="0" smtClean="0"/>
              <a:t>  </a:t>
            </a:r>
            <a:r>
              <a:rPr lang="en-US" sz="1400" dirty="0" err="1" smtClean="0"/>
              <a:t>sidebarLayout</a:t>
            </a:r>
            <a:r>
              <a:rPr lang="en-US" sz="1400" dirty="0" smtClean="0"/>
              <a:t>(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sidebarPanel</a:t>
            </a:r>
            <a:r>
              <a:rPr lang="en-US" sz="1400" dirty="0" smtClean="0"/>
              <a:t>(</a:t>
            </a:r>
          </a:p>
          <a:p>
            <a:pPr marL="0" indent="0"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numericInput</a:t>
            </a:r>
            <a:r>
              <a:rPr lang="en-US" sz="1400" dirty="0" smtClean="0"/>
              <a:t>(</a:t>
            </a:r>
            <a:r>
              <a:rPr lang="en-US" sz="1400" dirty="0" err="1" smtClean="0"/>
              <a:t>inputId</a:t>
            </a:r>
            <a:r>
              <a:rPr lang="en-US" sz="1400" dirty="0" smtClean="0"/>
              <a:t>="n", label="Number of 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</a:t>
            </a:r>
            <a:r>
              <a:rPr lang="en-US" sz="1400" dirty="0" err="1" smtClean="0"/>
              <a:t>observations",value</a:t>
            </a:r>
            <a:r>
              <a:rPr lang="en-US" sz="1400" dirty="0" smtClean="0"/>
              <a:t>=1000),      </a:t>
            </a:r>
          </a:p>
          <a:p>
            <a:pPr marL="0" indent="0"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numericInput</a:t>
            </a:r>
            <a:r>
              <a:rPr lang="en-US" sz="1400" dirty="0" smtClean="0"/>
              <a:t>(</a:t>
            </a:r>
            <a:r>
              <a:rPr lang="en-US" sz="1400" dirty="0" err="1" smtClean="0"/>
              <a:t>inputId</a:t>
            </a:r>
            <a:r>
              <a:rPr lang="en-US" sz="1400" dirty="0" smtClean="0"/>
              <a:t>="bins", label="Number of</a:t>
            </a:r>
          </a:p>
          <a:p>
            <a:pPr marL="0" indent="0">
              <a:buNone/>
            </a:pPr>
            <a:r>
              <a:rPr lang="en-US" sz="1400" dirty="0"/>
              <a:t> </a:t>
            </a:r>
            <a:r>
              <a:rPr lang="en-US" sz="1400" dirty="0" smtClean="0"/>
              <a:t>                            </a:t>
            </a:r>
            <a:r>
              <a:rPr lang="en-US" sz="1400" dirty="0" err="1" smtClean="0"/>
              <a:t>bins",value</a:t>
            </a:r>
            <a:r>
              <a:rPr lang="en-US" sz="1400" dirty="0" smtClean="0"/>
              <a:t>=50),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        </a:t>
            </a:r>
            <a:r>
              <a:rPr lang="en-US" sz="1400" dirty="0" err="1" smtClean="0">
                <a:solidFill>
                  <a:srgbClr val="FF0000"/>
                </a:solidFill>
              </a:rPr>
              <a:t>numericInput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inputId</a:t>
            </a:r>
            <a:r>
              <a:rPr lang="en-US" sz="1400" dirty="0" smtClean="0">
                <a:solidFill>
                  <a:srgbClr val="FF0000"/>
                </a:solidFill>
              </a:rPr>
              <a:t>="mu",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                       label="</a:t>
            </a:r>
            <a:r>
              <a:rPr lang="en-US" sz="1400" dirty="0" err="1" smtClean="0">
                <a:solidFill>
                  <a:srgbClr val="FF0000"/>
                </a:solidFill>
              </a:rPr>
              <a:t>Mean",value</a:t>
            </a:r>
            <a:r>
              <a:rPr lang="en-US" sz="1400" dirty="0" smtClean="0">
                <a:solidFill>
                  <a:srgbClr val="FF0000"/>
                </a:solidFill>
              </a:rPr>
              <a:t>=0),      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        </a:t>
            </a:r>
            <a:r>
              <a:rPr lang="en-US" sz="1400" dirty="0" err="1" smtClean="0">
                <a:solidFill>
                  <a:srgbClr val="FF0000"/>
                </a:solidFill>
              </a:rPr>
              <a:t>numericInput</a:t>
            </a:r>
            <a:r>
              <a:rPr lang="en-US" sz="1400" dirty="0" smtClean="0">
                <a:solidFill>
                  <a:srgbClr val="FF0000"/>
                </a:solidFill>
              </a:rPr>
              <a:t>(</a:t>
            </a:r>
            <a:r>
              <a:rPr lang="en-US" sz="1400" dirty="0" err="1" smtClean="0">
                <a:solidFill>
                  <a:srgbClr val="FF0000"/>
                </a:solidFill>
              </a:rPr>
              <a:t>inputId</a:t>
            </a:r>
            <a:r>
              <a:rPr lang="en-US" sz="1400" dirty="0" smtClean="0">
                <a:solidFill>
                  <a:srgbClr val="FF0000"/>
                </a:solidFill>
              </a:rPr>
              <a:t>="sig", label="Standard </a:t>
            </a:r>
          </a:p>
          <a:p>
            <a:pPr marL="0" indent="0">
              <a:buNone/>
            </a:pPr>
            <a:r>
              <a:rPr lang="en-US" sz="1400" dirty="0">
                <a:solidFill>
                  <a:srgbClr val="FF0000"/>
                </a:solidFill>
              </a:rPr>
              <a:t> </a:t>
            </a:r>
            <a:r>
              <a:rPr lang="en-US" sz="1400" dirty="0" smtClean="0">
                <a:solidFill>
                  <a:srgbClr val="FF0000"/>
                </a:solidFill>
              </a:rPr>
              <a:t>                             </a:t>
            </a:r>
            <a:r>
              <a:rPr lang="en-US" sz="1400" dirty="0" err="1" smtClean="0">
                <a:solidFill>
                  <a:srgbClr val="FF0000"/>
                </a:solidFill>
              </a:rPr>
              <a:t>Deviation",value</a:t>
            </a:r>
            <a:r>
              <a:rPr lang="en-US" sz="1400" dirty="0" smtClean="0">
                <a:solidFill>
                  <a:srgbClr val="FF0000"/>
                </a:solidFill>
              </a:rPr>
              <a:t>=1),</a:t>
            </a:r>
          </a:p>
          <a:p>
            <a:pPr marL="0" indent="0">
              <a:buNone/>
            </a:pPr>
            <a:r>
              <a:rPr lang="en-US" sz="1400" dirty="0" smtClean="0">
                <a:solidFill>
                  <a:srgbClr val="FF0000"/>
                </a:solidFill>
              </a:rPr>
              <a:t>            </a:t>
            </a:r>
            <a:r>
              <a:rPr lang="en-US" sz="1400" dirty="0" err="1" smtClean="0">
                <a:solidFill>
                  <a:srgbClr val="FF0000"/>
                </a:solidFill>
              </a:rPr>
              <a:t>textInput</a:t>
            </a:r>
            <a:r>
              <a:rPr lang="en-US" sz="1400" dirty="0" smtClean="0">
                <a:solidFill>
                  <a:srgbClr val="FF0000"/>
                </a:solidFill>
              </a:rPr>
              <a:t>("</a:t>
            </a:r>
            <a:r>
              <a:rPr lang="en-US" sz="1400" dirty="0" err="1" smtClean="0">
                <a:solidFill>
                  <a:srgbClr val="FF0000"/>
                </a:solidFill>
              </a:rPr>
              <a:t>ttl</a:t>
            </a:r>
            <a:r>
              <a:rPr lang="en-US" sz="1400" dirty="0" smtClean="0">
                <a:solidFill>
                  <a:srgbClr val="FF0000"/>
                </a:solidFill>
              </a:rPr>
              <a:t>","Graph </a:t>
            </a:r>
            <a:r>
              <a:rPr lang="en-US" sz="1400" dirty="0" err="1" smtClean="0">
                <a:solidFill>
                  <a:srgbClr val="FF0000"/>
                </a:solidFill>
              </a:rPr>
              <a:t>Title",value</a:t>
            </a:r>
            <a:r>
              <a:rPr lang="en-US" sz="1400" dirty="0" smtClean="0">
                <a:solidFill>
                  <a:srgbClr val="FF0000"/>
                </a:solidFill>
              </a:rPr>
              <a:t>="")</a:t>
            </a:r>
          </a:p>
          <a:p>
            <a:pPr marL="0" indent="0">
              <a:buNone/>
            </a:pPr>
            <a:r>
              <a:rPr lang="en-US" sz="1400" dirty="0" smtClean="0"/>
              <a:t>      ),</a:t>
            </a:r>
          </a:p>
          <a:p>
            <a:pPr marL="0" indent="0">
              <a:buNone/>
            </a:pPr>
            <a:r>
              <a:rPr lang="en-US" sz="1400" dirty="0" smtClean="0"/>
              <a:t>      </a:t>
            </a:r>
            <a:r>
              <a:rPr lang="en-US" sz="1400" dirty="0" err="1" smtClean="0"/>
              <a:t>mainPanel</a:t>
            </a:r>
            <a:r>
              <a:rPr lang="en-US" sz="1400" dirty="0" smtClean="0"/>
              <a:t>(</a:t>
            </a:r>
          </a:p>
          <a:p>
            <a:pPr marL="0" indent="0"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uiOutput</a:t>
            </a:r>
            <a:r>
              <a:rPr lang="en-US" sz="1400" dirty="0" smtClean="0"/>
              <a:t>("text"),</a:t>
            </a:r>
          </a:p>
          <a:p>
            <a:pPr marL="0" indent="0">
              <a:buNone/>
            </a:pPr>
            <a:r>
              <a:rPr lang="en-US" sz="1400" dirty="0" smtClean="0"/>
              <a:t>            </a:t>
            </a:r>
            <a:r>
              <a:rPr lang="en-US" sz="1400" dirty="0" err="1" smtClean="0"/>
              <a:t>plotOutput</a:t>
            </a:r>
            <a:r>
              <a:rPr lang="en-US" sz="1400" dirty="0" smtClean="0"/>
              <a:t>("plot")</a:t>
            </a:r>
          </a:p>
          <a:p>
            <a:pPr marL="0" indent="0">
              <a:buNone/>
            </a:pPr>
            <a:r>
              <a:rPr lang="en-US" sz="1400" dirty="0" smtClean="0"/>
              <a:t>      )</a:t>
            </a:r>
          </a:p>
          <a:p>
            <a:pPr marL="0" indent="0">
              <a:buNone/>
            </a:pPr>
            <a:r>
              <a:rPr lang="en-US" sz="1400" dirty="0" smtClean="0"/>
              <a:t>  )    </a:t>
            </a:r>
          </a:p>
          <a:p>
            <a:pPr marL="0" indent="0">
              <a:buNone/>
            </a:pPr>
            <a:r>
              <a:rPr lang="en-US" sz="1400" dirty="0" smtClean="0"/>
              <a:t>))</a:t>
            </a:r>
            <a:endParaRPr lang="en-US" sz="1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67000"/>
            <a:ext cx="4419600" cy="5745163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shinyServer</a:t>
            </a:r>
            <a:r>
              <a:rPr lang="en-US" dirty="0" smtClean="0"/>
              <a:t>(function(input, output) {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data &lt;- reactive({</a:t>
            </a:r>
          </a:p>
          <a:p>
            <a:pPr marL="0" indent="0">
              <a:buNone/>
            </a:pPr>
            <a:r>
              <a:rPr lang="en-US" dirty="0" smtClean="0"/>
              <a:t>        x &lt;- </a:t>
            </a:r>
            <a:r>
              <a:rPr lang="en-US" dirty="0" err="1" smtClean="0"/>
              <a:t>rnorm</a:t>
            </a:r>
            <a:r>
              <a:rPr lang="en-US" dirty="0" smtClean="0"/>
              <a:t>(</a:t>
            </a:r>
            <a:r>
              <a:rPr lang="en-US" dirty="0" err="1" smtClean="0"/>
              <a:t>input$n,input$mu,input$sig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        x</a:t>
            </a:r>
          </a:p>
          <a:p>
            <a:pPr marL="0" indent="0">
              <a:buNone/>
            </a:pPr>
            <a:r>
              <a:rPr lang="en-US" dirty="0" smtClean="0"/>
              <a:t>   })    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output$text</a:t>
            </a:r>
            <a:r>
              <a:rPr lang="en-US" dirty="0" smtClean="0"/>
              <a:t> &lt;- </a:t>
            </a:r>
            <a:r>
              <a:rPr lang="en-US" dirty="0" err="1" smtClean="0"/>
              <a:t>renderText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line &lt;- paste("&lt;h4&gt;Mean:",</a:t>
            </a:r>
            <a:r>
              <a:rPr lang="en-US" dirty="0" err="1" smtClean="0">
                <a:solidFill>
                  <a:srgbClr val="FF0000"/>
                </a:solidFill>
              </a:rPr>
              <a:t>input$mu</a:t>
            </a:r>
            <a:r>
              <a:rPr lang="en-US" dirty="0" smtClean="0">
                <a:solidFill>
                  <a:srgbClr val="FF0000"/>
                </a:solidFill>
              </a:rPr>
              <a:t>,"&lt;/h4&gt;")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line[2] &lt;- paste("&lt;h4&gt;</a:t>
            </a:r>
            <a:r>
              <a:rPr lang="en-US" dirty="0" err="1" smtClean="0">
                <a:solidFill>
                  <a:srgbClr val="FF0000"/>
                </a:solidFill>
              </a:rPr>
              <a:t>Std</a:t>
            </a:r>
            <a:r>
              <a:rPr lang="en-US" dirty="0" smtClean="0">
                <a:solidFill>
                  <a:srgbClr val="FF0000"/>
                </a:solidFill>
              </a:rPr>
              <a:t>:",</a:t>
            </a:r>
            <a:r>
              <a:rPr lang="en-US" dirty="0" err="1" smtClean="0">
                <a:solidFill>
                  <a:srgbClr val="FF0000"/>
                </a:solidFill>
              </a:rPr>
              <a:t>input$sig</a:t>
            </a:r>
            <a:r>
              <a:rPr lang="en-US" dirty="0" smtClean="0">
                <a:solidFill>
                  <a:srgbClr val="FF0000"/>
                </a:solidFill>
              </a:rPr>
              <a:t>,"&lt;/h4&gt;")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     line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</a:p>
          <a:p>
            <a:pPr marL="0" indent="0">
              <a:buNone/>
            </a:pPr>
            <a:r>
              <a:rPr lang="en-US" dirty="0" smtClean="0"/>
              <a:t>     </a:t>
            </a:r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dirty="0" err="1" smtClean="0"/>
              <a:t>output$plot</a:t>
            </a:r>
            <a:r>
              <a:rPr lang="en-US" dirty="0" smtClean="0"/>
              <a:t> &lt;- </a:t>
            </a:r>
            <a:r>
              <a:rPr lang="en-US" dirty="0" err="1" smtClean="0"/>
              <a:t>renderPlot</a:t>
            </a:r>
            <a:r>
              <a:rPr lang="en-US" dirty="0" smtClean="0"/>
              <a:t>({</a:t>
            </a:r>
          </a:p>
          <a:p>
            <a:pPr marL="0" indent="0">
              <a:buNone/>
            </a:pPr>
            <a:r>
              <a:rPr lang="en-US" dirty="0" smtClean="0"/>
              <a:t>          </a:t>
            </a:r>
            <a:r>
              <a:rPr lang="en-US" dirty="0" err="1" smtClean="0"/>
              <a:t>hist</a:t>
            </a:r>
            <a:r>
              <a:rPr lang="en-US" dirty="0" smtClean="0"/>
              <a:t>(data(),</a:t>
            </a:r>
            <a:r>
              <a:rPr lang="en-US" dirty="0" err="1" smtClean="0"/>
              <a:t>input$bins,</a:t>
            </a:r>
            <a:r>
              <a:rPr lang="en-US" dirty="0" err="1" smtClean="0">
                <a:solidFill>
                  <a:srgbClr val="FF0000"/>
                </a:solidFill>
              </a:rPr>
              <a:t>main</a:t>
            </a:r>
            <a:r>
              <a:rPr lang="en-US" dirty="0" smtClean="0">
                <a:solidFill>
                  <a:srgbClr val="FF0000"/>
                </a:solidFill>
              </a:rPr>
              <a:t>=</a:t>
            </a:r>
            <a:r>
              <a:rPr lang="en-US" dirty="0" err="1" smtClean="0">
                <a:solidFill>
                  <a:srgbClr val="FF0000"/>
                </a:solidFill>
              </a:rPr>
              <a:t>input$ttl</a:t>
            </a:r>
            <a:r>
              <a:rPr lang="en-US" dirty="0" err="1" smtClean="0"/>
              <a:t>,xlab</a:t>
            </a:r>
            <a:r>
              <a:rPr lang="en-US" dirty="0" smtClean="0"/>
              <a:t>="x")</a:t>
            </a:r>
          </a:p>
          <a:p>
            <a:pPr marL="0" indent="0">
              <a:buNone/>
            </a:pPr>
            <a:r>
              <a:rPr lang="en-US" dirty="0" smtClean="0"/>
              <a:t>   })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})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: Mean and </a:t>
            </a:r>
            <a:r>
              <a:rPr lang="en-US" dirty="0" err="1" smtClean="0"/>
              <a:t>stdv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176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1" y="1090646"/>
            <a:ext cx="7518615" cy="51889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FF0000"/>
                </a:solidFill>
              </a:rPr>
              <a:t>Solution</a:t>
            </a:r>
            <a:r>
              <a:rPr lang="en-US" dirty="0" smtClean="0"/>
              <a:t>: different displays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7925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1584</TotalTime>
  <Words>1885</Words>
  <Application>Microsoft Macintosh PowerPoint</Application>
  <PresentationFormat>On-screen Show (4:3)</PresentationFormat>
  <Paragraphs>331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Introduction to Shiny</vt:lpstr>
      <vt:lpstr>Your turn: Exercise 1        Build and learn </vt:lpstr>
      <vt:lpstr>My Fist Shiny App</vt:lpstr>
      <vt:lpstr>inputId and outputId</vt:lpstr>
      <vt:lpstr>Solution Change the application app1 to add the bins</vt:lpstr>
      <vt:lpstr>Solution: How to add text</vt:lpstr>
      <vt:lpstr>PowerPoint Presentation</vt:lpstr>
      <vt:lpstr>Solution: Mean and stdv</vt:lpstr>
      <vt:lpstr>PowerPoint Presentation</vt:lpstr>
      <vt:lpstr>PowerPoint Presentation</vt:lpstr>
      <vt:lpstr>PowerPoint Presentation</vt:lpstr>
      <vt:lpstr>Solution: File Input</vt:lpstr>
      <vt:lpstr>Solution: Text Output</vt:lpstr>
      <vt:lpstr>Solution: Tables appearance</vt:lpstr>
      <vt:lpstr>Solution: Panels</vt:lpstr>
      <vt:lpstr>Solution: Selection</vt:lpstr>
      <vt:lpstr>Solution: Animation</vt:lpstr>
      <vt:lpstr>Solution: Using libraries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Linda Dib</dc:creator>
  <cp:lastModifiedBy>Linda Dib</cp:lastModifiedBy>
  <cp:revision>99</cp:revision>
  <dcterms:created xsi:type="dcterms:W3CDTF">2019-04-16T13:18:01Z</dcterms:created>
  <dcterms:modified xsi:type="dcterms:W3CDTF">2019-05-01T10:37:17Z</dcterms:modified>
</cp:coreProperties>
</file>