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3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8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90251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09334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19111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92695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7014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064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795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0243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75434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4893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115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C7228-14CC-472B-8CEE-CF9D0155722A}" type="datetimeFigureOut">
              <a:rPr lang="en-ZW" smtClean="0"/>
              <a:t>2/8/2018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4D35-7150-44AC-995E-E30FD38E93B5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6156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8538"/>
            <a:ext cx="7886700" cy="528954"/>
          </a:xfrm>
        </p:spPr>
        <p:txBody>
          <a:bodyPr>
            <a:noAutofit/>
          </a:bodyPr>
          <a:lstStyle/>
          <a:p>
            <a:pPr algn="ctr"/>
            <a:r>
              <a:rPr lang="fr-CH" sz="3200" b="1" dirty="0" err="1" smtClean="0"/>
              <a:t>Perseus</a:t>
            </a:r>
            <a:r>
              <a:rPr lang="fr-CH" sz="3200" b="1" dirty="0" smtClean="0"/>
              <a:t>/R </a:t>
            </a:r>
            <a:r>
              <a:rPr lang="fr-CH" sz="3200" b="1" dirty="0" err="1" smtClean="0"/>
              <a:t>exercise</a:t>
            </a:r>
            <a:endParaRPr lang="en-ZW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4149"/>
            <a:ext cx="7886700" cy="4351338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Dataset 1 </a:t>
            </a:r>
            <a:r>
              <a:rPr lang="en-US" sz="1600" dirty="0" smtClean="0"/>
              <a:t>: used for demo of Perseus interface/functions</a:t>
            </a:r>
          </a:p>
          <a:p>
            <a:pPr marL="0" indent="0">
              <a:buNone/>
            </a:pPr>
            <a:r>
              <a:rPr lang="en-US" sz="1600" dirty="0" smtClean="0"/>
              <a:t>Filename : «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Ecoli-4prot-MaxQuant.txt</a:t>
            </a:r>
            <a:r>
              <a:rPr lang="en-US" sz="1600" dirty="0" smtClean="0"/>
              <a:t>» ; this is a label-free (LFQ) dataset of an </a:t>
            </a:r>
            <a:r>
              <a:rPr lang="en-US" sz="1600" i="1" dirty="0" smtClean="0"/>
              <a:t>E.coli</a:t>
            </a:r>
            <a:r>
              <a:rPr lang="en-US" sz="1600" dirty="0" smtClean="0"/>
              <a:t> total digest spiked with some standard proteins in variable amounts.</a:t>
            </a:r>
          </a:p>
          <a:p>
            <a:endParaRPr lang="en-US" sz="1600" dirty="0" smtClean="0"/>
          </a:p>
          <a:p>
            <a:r>
              <a:rPr lang="en-US" sz="1600" dirty="0" smtClean="0">
                <a:solidFill>
                  <a:srgbClr val="FF0000"/>
                </a:solidFill>
              </a:rPr>
              <a:t>Dataset 2 </a:t>
            </a:r>
            <a:r>
              <a:rPr lang="en-US" sz="1600" dirty="0" smtClean="0"/>
              <a:t>: exercise</a:t>
            </a:r>
          </a:p>
          <a:p>
            <a:pPr marL="0" indent="0">
              <a:buNone/>
            </a:pPr>
            <a:r>
              <a:rPr lang="en-US" sz="1600" dirty="0" smtClean="0"/>
              <a:t>This is a SILAC dataset resulting from measurement of total proteome of </a:t>
            </a:r>
            <a:r>
              <a:rPr lang="en-US" sz="1600" dirty="0" err="1" smtClean="0"/>
              <a:t>Jurkat</a:t>
            </a:r>
            <a:r>
              <a:rPr lang="en-US" sz="1600" dirty="0" smtClean="0"/>
              <a:t> T-cells treated for 20h with an inhibitor of the Hsp90 chaperone. (</a:t>
            </a:r>
            <a:r>
              <a:rPr lang="en-US" sz="1600" i="1" dirty="0" smtClean="0"/>
              <a:t>Fierro-Monti, et al  (2013) </a:t>
            </a:r>
            <a:r>
              <a:rPr lang="en-US" sz="1600" i="1" dirty="0" err="1" smtClean="0"/>
              <a:t>PloS</a:t>
            </a:r>
            <a:r>
              <a:rPr lang="en-US" sz="1600" i="1" dirty="0" smtClean="0"/>
              <a:t> One, 8(11), e80425.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Filename : «</a:t>
            </a:r>
            <a:r>
              <a:rPr lang="en-US" sz="1600" i="1" dirty="0" smtClean="0">
                <a:solidFill>
                  <a:schemeClr val="accent5"/>
                </a:solidFill>
              </a:rPr>
              <a:t>proteinGroups_exp14_M1.txt</a:t>
            </a:r>
            <a:r>
              <a:rPr lang="en-US" sz="1600" dirty="0" smtClean="0"/>
              <a:t>»; table contains 3 replicates with both raw and normalized (by </a:t>
            </a:r>
            <a:r>
              <a:rPr lang="en-US" sz="1600" dirty="0" err="1" smtClean="0"/>
              <a:t>MaxQuant</a:t>
            </a:r>
            <a:r>
              <a:rPr lang="en-US" sz="1600" dirty="0" smtClean="0"/>
              <a:t>) H/L ratios. Each protein group has columns listing associated biological annotation (GO terms, KEGG, …).</a:t>
            </a:r>
          </a:p>
          <a:p>
            <a:pPr marL="0" indent="0">
              <a:buNone/>
            </a:pPr>
            <a:r>
              <a:rPr lang="en-US" sz="1600" dirty="0" smtClean="0"/>
              <a:t>Filename : «</a:t>
            </a:r>
            <a:r>
              <a:rPr lang="en-US" sz="1600" i="1" dirty="0" smtClean="0">
                <a:solidFill>
                  <a:schemeClr val="accent5"/>
                </a:solidFill>
              </a:rPr>
              <a:t>proteinGroups_R_exp14_M1.txt</a:t>
            </a:r>
            <a:r>
              <a:rPr lang="en-US" sz="1600" dirty="0" smtClean="0"/>
              <a:t>»; this table version should be used for the </a:t>
            </a:r>
            <a:r>
              <a:rPr lang="en-US" sz="1600" b="1" u="sng" dirty="0" smtClean="0"/>
              <a:t>R</a:t>
            </a:r>
            <a:r>
              <a:rPr lang="en-US" sz="1600" dirty="0" smtClean="0"/>
              <a:t> version of the exercise. R scripts are available either as text format in the «</a:t>
            </a:r>
            <a:r>
              <a:rPr lang="en-US" sz="1600" dirty="0" smtClean="0">
                <a:solidFill>
                  <a:schemeClr val="accent5"/>
                </a:solidFill>
              </a:rPr>
              <a:t>analyze_silac_MQ.html</a:t>
            </a:r>
            <a:r>
              <a:rPr lang="en-US" sz="1600" dirty="0" smtClean="0"/>
              <a:t>» file or as R file (.</a:t>
            </a:r>
            <a:r>
              <a:rPr lang="en-US" sz="1600" dirty="0" err="1" smtClean="0"/>
              <a:t>Rmd</a:t>
            </a:r>
            <a:r>
              <a:rPr lang="en-US" sz="1600" dirty="0" smtClean="0"/>
              <a:t>) in «</a:t>
            </a:r>
            <a:r>
              <a:rPr lang="en-US" sz="1600" dirty="0" err="1" smtClean="0">
                <a:solidFill>
                  <a:schemeClr val="accent5"/>
                </a:solidFill>
              </a:rPr>
              <a:t>analyze_silac_MQ.Rmd</a:t>
            </a:r>
            <a:r>
              <a:rPr lang="en-US" sz="1600" dirty="0" smtClean="0"/>
              <a:t>». These R scripts follow the Perseus workflows followed in the next slides, excepted for the last part (ex. 8).</a:t>
            </a:r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834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847" y="405475"/>
            <a:ext cx="83515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err="1" smtClean="0">
                <a:solidFill>
                  <a:srgbClr val="FF0000"/>
                </a:solidFill>
              </a:rPr>
              <a:t>Perseus</a:t>
            </a:r>
            <a:r>
              <a:rPr lang="fr-CH" sz="1600" b="1" dirty="0" smtClean="0">
                <a:solidFill>
                  <a:srgbClr val="FF0000"/>
                </a:solidFill>
              </a:rPr>
              <a:t> workflow - 1</a:t>
            </a:r>
          </a:p>
          <a:p>
            <a:endParaRPr lang="fr-CH" sz="1200" dirty="0" smtClean="0"/>
          </a:p>
          <a:p>
            <a:endParaRPr lang="fr-CH" sz="1200" dirty="0"/>
          </a:p>
          <a:p>
            <a:r>
              <a:rPr lang="en-ZW" sz="1200" b="1" dirty="0"/>
              <a:t>1) LOAD MATRIX M1</a:t>
            </a:r>
          </a:p>
          <a:p>
            <a:r>
              <a:rPr lang="en-ZW" sz="1200" dirty="0"/>
              <a:t>Generic matrix upload (green arrow in the upper left corner); load all columns as preconfigured ; click </a:t>
            </a:r>
            <a:r>
              <a:rPr lang="en-ZW" sz="1200" dirty="0" smtClean="0"/>
              <a:t>OK.</a:t>
            </a:r>
            <a:endParaRPr lang="en-ZW" sz="1200" dirty="0"/>
          </a:p>
          <a:p>
            <a:endParaRPr lang="en-ZW" sz="1200" dirty="0"/>
          </a:p>
          <a:p>
            <a:endParaRPr lang="en-ZW" sz="1200" dirty="0"/>
          </a:p>
          <a:p>
            <a:r>
              <a:rPr lang="en-ZW" sz="1200" b="1" dirty="0"/>
              <a:t>2) FILTER </a:t>
            </a:r>
          </a:p>
          <a:p>
            <a:r>
              <a:rPr lang="en-ZW" sz="1200" dirty="0"/>
              <a:t>Filter rows -&gt; Filter rows based on categorical columns -&gt; remove Reverse</a:t>
            </a:r>
          </a:p>
          <a:p>
            <a:r>
              <a:rPr lang="en-ZW" sz="1200" dirty="0"/>
              <a:t>Filter rows -&gt; Filter rows based on categorical columns -&gt; remove Contaminants</a:t>
            </a:r>
          </a:p>
          <a:p>
            <a:r>
              <a:rPr lang="en-ZW" sz="1200" dirty="0"/>
              <a:t>Filter rows -&gt; Filter rows based on categorical columns -&gt; remove Contaminants 2</a:t>
            </a:r>
          </a:p>
          <a:p>
            <a:endParaRPr lang="en-ZW" sz="1200" dirty="0" smtClean="0"/>
          </a:p>
          <a:p>
            <a:r>
              <a:rPr lang="en-ZW" sz="1200" dirty="0" smtClean="0"/>
              <a:t>=&gt; </a:t>
            </a:r>
            <a:r>
              <a:rPr lang="en-ZW" sz="1200" dirty="0"/>
              <a:t>4989 protein groups </a:t>
            </a:r>
            <a:r>
              <a:rPr lang="en-ZW" sz="1200" dirty="0" smtClean="0"/>
              <a:t>left.</a:t>
            </a:r>
            <a:endParaRPr lang="en-ZW" sz="1200" dirty="0"/>
          </a:p>
          <a:p>
            <a:endParaRPr lang="en-ZW" sz="1200" dirty="0"/>
          </a:p>
          <a:p>
            <a:r>
              <a:rPr lang="en-ZW" sz="1200" b="1" dirty="0"/>
              <a:t>3) ANALYSIS </a:t>
            </a:r>
            <a:r>
              <a:rPr lang="en-ZW" sz="1200" b="1" dirty="0" smtClean="0"/>
              <a:t>1</a:t>
            </a:r>
            <a:endParaRPr lang="en-ZW" sz="1200" b="1" dirty="0"/>
          </a:p>
          <a:p>
            <a:endParaRPr lang="en-ZW" sz="1200" dirty="0" smtClean="0"/>
          </a:p>
          <a:p>
            <a:r>
              <a:rPr lang="en-ZW" sz="1200" dirty="0" smtClean="0"/>
              <a:t>3.1</a:t>
            </a:r>
            <a:r>
              <a:rPr lang="en-ZW" sz="1200" dirty="0"/>
              <a:t>)</a:t>
            </a:r>
          </a:p>
          <a:p>
            <a:r>
              <a:rPr lang="en-ZW" sz="1200" dirty="0"/>
              <a:t>Visualization --&gt; histogram of all </a:t>
            </a:r>
            <a:r>
              <a:rPr lang="en-ZW" sz="1200" dirty="0" smtClean="0"/>
              <a:t>main columns (all “Ratio H/L….” columns) ; </a:t>
            </a:r>
            <a:r>
              <a:rPr lang="en-ZW" sz="1200" dirty="0"/>
              <a:t/>
            </a:r>
            <a:br>
              <a:rPr lang="en-ZW" sz="1200" dirty="0"/>
            </a:br>
            <a:r>
              <a:rPr lang="en-ZW" sz="1200" dirty="0" smtClean="0"/>
              <a:t>	   click </a:t>
            </a:r>
            <a:r>
              <a:rPr lang="en-ZW" sz="1200" dirty="0"/>
              <a:t>on "tools" icon on the upper left of the histogram window; change max value to 4.0 =&gt; look at </a:t>
            </a:r>
            <a:r>
              <a:rPr lang="en-ZW" sz="1200" dirty="0" smtClean="0"/>
              <a:t>distributions:</a:t>
            </a:r>
            <a:endParaRPr lang="en-ZW" sz="1200" dirty="0"/>
          </a:p>
          <a:p>
            <a:endParaRPr lang="en-ZW" sz="1200" dirty="0" smtClean="0"/>
          </a:p>
          <a:p>
            <a:r>
              <a:rPr lang="en-ZW" sz="1200" dirty="0" smtClean="0"/>
              <a:t>=&gt; </a:t>
            </a:r>
            <a:r>
              <a:rPr lang="en-ZW" sz="1200" dirty="0"/>
              <a:t>H/L ratios should ideally be around 1.0 but are not </a:t>
            </a:r>
          </a:p>
          <a:p>
            <a:r>
              <a:rPr lang="en-ZW" sz="1200" dirty="0"/>
              <a:t>=&gt; normalized ratios are at </a:t>
            </a:r>
            <a:r>
              <a:rPr lang="en-ZW" sz="1200" dirty="0" smtClean="0"/>
              <a:t>1.0.</a:t>
            </a:r>
            <a:endParaRPr lang="en-ZW" sz="1200" dirty="0"/>
          </a:p>
          <a:p>
            <a:endParaRPr lang="en-ZW" sz="1200" dirty="0"/>
          </a:p>
          <a:p>
            <a:r>
              <a:rPr lang="en-ZW" sz="1200" dirty="0"/>
              <a:t>3.2</a:t>
            </a:r>
            <a:r>
              <a:rPr lang="en-ZW" sz="1200" dirty="0" smtClean="0"/>
              <a:t>)</a:t>
            </a:r>
            <a:endParaRPr lang="en-ZW" sz="1200" dirty="0"/>
          </a:p>
          <a:p>
            <a:r>
              <a:rPr lang="en-ZW" sz="1200" dirty="0"/>
              <a:t>Basic --&gt; summary statistics (</a:t>
            </a:r>
            <a:r>
              <a:rPr lang="en-ZW" sz="1200" dirty="0" smtClean="0"/>
              <a:t>columns) :</a:t>
            </a:r>
            <a:endParaRPr lang="en-ZW" sz="1200" dirty="0"/>
          </a:p>
          <a:p>
            <a:r>
              <a:rPr lang="en-ZW" sz="1200" dirty="0" smtClean="0"/>
              <a:t>	calculate </a:t>
            </a:r>
            <a:r>
              <a:rPr lang="en-ZW" sz="1200" dirty="0"/>
              <a:t>summary statistics and look at median /average of all </a:t>
            </a:r>
            <a:r>
              <a:rPr lang="en-ZW" sz="1200" dirty="0" smtClean="0"/>
              <a:t>columns.</a:t>
            </a:r>
            <a:endParaRPr lang="en-ZW" sz="1200" dirty="0"/>
          </a:p>
          <a:p>
            <a:endParaRPr lang="en-ZW" sz="1200" dirty="0"/>
          </a:p>
          <a:p>
            <a:r>
              <a:rPr lang="en-ZW" sz="1200" dirty="0"/>
              <a:t>3.3) </a:t>
            </a:r>
          </a:p>
          <a:p>
            <a:r>
              <a:rPr lang="en-ZW" sz="1200" dirty="0"/>
              <a:t>Visualization --&gt; scatter plot (columns</a:t>
            </a:r>
            <a:r>
              <a:rPr lang="en-ZW" sz="1200" dirty="0" smtClean="0"/>
              <a:t>):</a:t>
            </a:r>
            <a:endParaRPr lang="en-ZW" sz="1200" dirty="0"/>
          </a:p>
          <a:p>
            <a:r>
              <a:rPr lang="en-ZW" sz="1200" dirty="0"/>
              <a:t>	select to display "id" and "Ratio H/L exp14 rep1 20h" (or any other ratio column)</a:t>
            </a:r>
          </a:p>
          <a:p>
            <a:r>
              <a:rPr lang="en-ZW" sz="1200" dirty="0"/>
              <a:t>	note distribution of ratios ; is it easy to evaluate the data with ratios in linear form? </a:t>
            </a:r>
          </a:p>
          <a:p>
            <a:r>
              <a:rPr lang="en-ZW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686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" y="126080"/>
            <a:ext cx="83515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err="1">
                <a:solidFill>
                  <a:srgbClr val="FF0000"/>
                </a:solidFill>
              </a:rPr>
              <a:t>Perseus</a:t>
            </a:r>
            <a:r>
              <a:rPr lang="fr-CH" sz="1600" b="1" dirty="0">
                <a:solidFill>
                  <a:srgbClr val="FF0000"/>
                </a:solidFill>
              </a:rPr>
              <a:t> workflow - </a:t>
            </a:r>
            <a:r>
              <a:rPr lang="fr-CH" sz="1600" b="1" dirty="0" smtClean="0">
                <a:solidFill>
                  <a:srgbClr val="FF0000"/>
                </a:solidFill>
              </a:rPr>
              <a:t>2 </a:t>
            </a:r>
          </a:p>
          <a:p>
            <a:r>
              <a:rPr lang="en-ZW" sz="1200" dirty="0"/>
              <a:t>	</a:t>
            </a:r>
            <a:endParaRPr lang="en-ZW" sz="1200" dirty="0" smtClean="0"/>
          </a:p>
          <a:p>
            <a:endParaRPr lang="en-ZW" sz="1200" dirty="0"/>
          </a:p>
          <a:p>
            <a:r>
              <a:rPr lang="en-ZW" sz="1200" b="1" dirty="0"/>
              <a:t>4) LOG AND SELECT </a:t>
            </a:r>
            <a:r>
              <a:rPr lang="en-ZW" sz="1200" b="1" dirty="0" smtClean="0"/>
              <a:t>NORMALIZED </a:t>
            </a:r>
            <a:r>
              <a:rPr lang="en-ZW" sz="1200" b="1" dirty="0"/>
              <a:t>COLUMNS</a:t>
            </a:r>
          </a:p>
          <a:p>
            <a:endParaRPr lang="en-ZW" sz="1200" dirty="0"/>
          </a:p>
          <a:p>
            <a:r>
              <a:rPr lang="en-ZW" sz="1200" dirty="0"/>
              <a:t>4.1) Basic-</a:t>
            </a:r>
            <a:r>
              <a:rPr lang="en-ZW" sz="1200" dirty="0" smtClean="0"/>
              <a:t>&gt; transform -&gt; log2(x</a:t>
            </a:r>
            <a:r>
              <a:rPr lang="en-ZW" sz="1200" dirty="0"/>
              <a:t>) of all main columns ; click OK</a:t>
            </a:r>
          </a:p>
          <a:p>
            <a:endParaRPr lang="en-ZW" sz="1200" dirty="0"/>
          </a:p>
          <a:p>
            <a:r>
              <a:rPr lang="en-ZW" sz="1200" dirty="0"/>
              <a:t>4.2) Rearrange -&gt; reorder/remove columns ; remove (send them to the </a:t>
            </a:r>
            <a:r>
              <a:rPr lang="en-ZW" sz="1200" dirty="0" smtClean="0"/>
              <a:t>left )the </a:t>
            </a:r>
            <a:r>
              <a:rPr lang="en-ZW" sz="1200" dirty="0"/>
              <a:t>raw, non normalized ratio columns</a:t>
            </a:r>
            <a:r>
              <a:rPr lang="en-ZW" sz="1200" dirty="0" smtClean="0"/>
              <a:t>.  </a:t>
            </a:r>
            <a:r>
              <a:rPr lang="en-ZW" sz="1200" dirty="0"/>
              <a:t>Only keep the 3 normalized ratios columns ; click </a:t>
            </a:r>
            <a:r>
              <a:rPr lang="en-ZW" sz="1200" dirty="0" smtClean="0"/>
              <a:t>OK.</a:t>
            </a:r>
            <a:endParaRPr lang="en-ZW" sz="1200" dirty="0"/>
          </a:p>
          <a:p>
            <a:endParaRPr lang="en-ZW" sz="1200" dirty="0"/>
          </a:p>
          <a:p>
            <a:endParaRPr lang="en-ZW" sz="1200" dirty="0"/>
          </a:p>
          <a:p>
            <a:r>
              <a:rPr lang="en-ZW" sz="1200" b="1" dirty="0"/>
              <a:t>5) ANALYSIS </a:t>
            </a:r>
            <a:r>
              <a:rPr lang="en-ZW" sz="1200" b="1" dirty="0" smtClean="0"/>
              <a:t>2</a:t>
            </a:r>
          </a:p>
          <a:p>
            <a:endParaRPr lang="en-ZW" sz="1200" b="1" dirty="0"/>
          </a:p>
          <a:p>
            <a:r>
              <a:rPr lang="en-ZW" sz="1200" dirty="0"/>
              <a:t>5.1</a:t>
            </a:r>
            <a:r>
              <a:rPr lang="en-ZW" sz="1200" dirty="0" smtClean="0"/>
              <a:t>) Visualization </a:t>
            </a:r>
            <a:r>
              <a:rPr lang="en-ZW" sz="1200" dirty="0"/>
              <a:t>--&gt; scatter plot (columns) of "id" and  replicate </a:t>
            </a:r>
            <a:r>
              <a:rPr lang="en-ZW" sz="1200" dirty="0" smtClean="0"/>
              <a:t>1; </a:t>
            </a:r>
            <a:endParaRPr lang="en-ZW" sz="1200" dirty="0"/>
          </a:p>
          <a:p>
            <a:r>
              <a:rPr lang="en-ZW" sz="1200" dirty="0"/>
              <a:t>	on the left select "tools" icon ; add horizontal/vertical zero lines</a:t>
            </a:r>
          </a:p>
          <a:p>
            <a:r>
              <a:rPr lang="en-ZW" sz="1200" dirty="0"/>
              <a:t>	on the left select magnifying lens tool and activate "rectangular selection"</a:t>
            </a:r>
          </a:p>
          <a:p>
            <a:r>
              <a:rPr lang="en-ZW" sz="1200" dirty="0"/>
              <a:t>	above  the "points" panel on the right window, select "Gene names" in the pulldown menu</a:t>
            </a:r>
          </a:p>
          <a:p>
            <a:r>
              <a:rPr lang="en-ZW" sz="1200" dirty="0"/>
              <a:t>	</a:t>
            </a:r>
            <a:r>
              <a:rPr lang="en-ZW" sz="1200" dirty="0" err="1"/>
              <a:t>control+click</a:t>
            </a:r>
            <a:r>
              <a:rPr lang="en-ZW" sz="1200" dirty="0"/>
              <a:t>/drag in the plot to select points above/below the main the data </a:t>
            </a:r>
            <a:r>
              <a:rPr lang="en-ZW" sz="1200" dirty="0" smtClean="0"/>
              <a:t>cloud; </a:t>
            </a:r>
            <a:r>
              <a:rPr lang="en-ZW" sz="1200" dirty="0"/>
              <a:t>change their </a:t>
            </a:r>
            <a:r>
              <a:rPr lang="en-ZW" sz="1200" dirty="0" err="1"/>
              <a:t>color</a:t>
            </a:r>
            <a:r>
              <a:rPr lang="en-ZW" sz="1200" dirty="0"/>
              <a:t> using the rainbow wheel on the right</a:t>
            </a:r>
          </a:p>
          <a:p>
            <a:r>
              <a:rPr lang="en-ZW" sz="1200" dirty="0"/>
              <a:t>	switch to display other </a:t>
            </a:r>
            <a:r>
              <a:rPr lang="en-ZW" sz="1200" dirty="0" smtClean="0"/>
              <a:t>replicates; </a:t>
            </a:r>
            <a:r>
              <a:rPr lang="en-ZW" sz="1200" dirty="0"/>
              <a:t>check to see if the proteins selected previously are reproducibly increasing/decreasing in the treated sample (H) relative to the untreated (L</a:t>
            </a:r>
            <a:r>
              <a:rPr lang="en-ZW" sz="1200" dirty="0" smtClean="0"/>
              <a:t>).</a:t>
            </a:r>
            <a:endParaRPr lang="en-ZW" sz="1200" dirty="0"/>
          </a:p>
          <a:p>
            <a:r>
              <a:rPr lang="en-ZW" sz="1200" dirty="0"/>
              <a:t>	</a:t>
            </a:r>
          </a:p>
          <a:p>
            <a:r>
              <a:rPr lang="en-ZW" sz="1200" dirty="0"/>
              <a:t>5.2</a:t>
            </a:r>
            <a:r>
              <a:rPr lang="en-ZW" sz="1200" dirty="0" smtClean="0"/>
              <a:t>) Visualization </a:t>
            </a:r>
            <a:r>
              <a:rPr lang="en-ZW" sz="1200" dirty="0"/>
              <a:t>--&gt;  </a:t>
            </a:r>
            <a:r>
              <a:rPr lang="en-ZW" sz="1200" dirty="0" err="1"/>
              <a:t>multiscatter</a:t>
            </a:r>
            <a:r>
              <a:rPr lang="en-ZW" sz="1200" dirty="0"/>
              <a:t> plot (default parameters ; click OK</a:t>
            </a:r>
            <a:r>
              <a:rPr lang="en-ZW" sz="1200" dirty="0" smtClean="0"/>
              <a:t>): </a:t>
            </a:r>
            <a:endParaRPr lang="en-ZW" sz="1200" dirty="0"/>
          </a:p>
          <a:p>
            <a:r>
              <a:rPr lang="en-ZW" sz="1200" dirty="0"/>
              <a:t>	in </a:t>
            </a:r>
            <a:r>
              <a:rPr lang="en-ZW" sz="1200" dirty="0" err="1"/>
              <a:t>multiscatter</a:t>
            </a:r>
            <a:r>
              <a:rPr lang="en-ZW" sz="1200" dirty="0"/>
              <a:t> plot pulldown menu select "Pearson correlation" and display </a:t>
            </a:r>
            <a:r>
              <a:rPr lang="en-ZW" sz="1200" dirty="0" smtClean="0"/>
              <a:t>values; </a:t>
            </a:r>
            <a:r>
              <a:rPr lang="en-ZW" sz="1200" dirty="0"/>
              <a:t>use the Acrobat icon to save  the image of the </a:t>
            </a:r>
            <a:r>
              <a:rPr lang="en-ZW" sz="1200" dirty="0" smtClean="0"/>
              <a:t>plot.</a:t>
            </a:r>
            <a:endParaRPr lang="en-ZW" sz="1200" dirty="0"/>
          </a:p>
          <a:p>
            <a:endParaRPr lang="en-ZW" sz="1200" dirty="0"/>
          </a:p>
          <a:p>
            <a:endParaRPr lang="en-ZW" sz="1200" b="1" dirty="0"/>
          </a:p>
          <a:p>
            <a:r>
              <a:rPr lang="en-ZW" sz="1200" b="1" dirty="0"/>
              <a:t>6) MORE FILTERING</a:t>
            </a:r>
          </a:p>
          <a:p>
            <a:endParaRPr lang="en-ZW" sz="1200" dirty="0"/>
          </a:p>
          <a:p>
            <a:r>
              <a:rPr lang="en-ZW" sz="1200" dirty="0"/>
              <a:t>6.1</a:t>
            </a:r>
            <a:r>
              <a:rPr lang="en-ZW" sz="1200" dirty="0" smtClean="0"/>
              <a:t>) Filter </a:t>
            </a:r>
            <a:r>
              <a:rPr lang="en-ZW" sz="1200" dirty="0"/>
              <a:t>rows -&gt; filter based on numerical/main column -&gt; filter for </a:t>
            </a:r>
            <a:r>
              <a:rPr lang="en-ZW" sz="1200" dirty="0" smtClean="0"/>
              <a:t>x&gt;2 </a:t>
            </a:r>
            <a:r>
              <a:rPr lang="en-ZW" sz="1200" dirty="0"/>
              <a:t>peptides </a:t>
            </a:r>
            <a:r>
              <a:rPr lang="en-ZW" sz="1200" dirty="0" smtClean="0"/>
              <a:t> (=&gt; 4369 </a:t>
            </a:r>
            <a:r>
              <a:rPr lang="en-ZW" sz="1200" dirty="0"/>
              <a:t>protein groups left</a:t>
            </a:r>
            <a:r>
              <a:rPr lang="en-ZW" sz="1200" dirty="0" smtClean="0"/>
              <a:t>).</a:t>
            </a:r>
            <a:endParaRPr lang="en-ZW" sz="1200" dirty="0"/>
          </a:p>
          <a:p>
            <a:endParaRPr lang="en-ZW" sz="1200" dirty="0"/>
          </a:p>
          <a:p>
            <a:r>
              <a:rPr lang="en-ZW" sz="1200" dirty="0"/>
              <a:t>6.2</a:t>
            </a:r>
            <a:r>
              <a:rPr lang="en-ZW" sz="1200" dirty="0" smtClean="0"/>
              <a:t>) Re-do </a:t>
            </a:r>
            <a:r>
              <a:rPr lang="en-ZW" sz="1200" dirty="0"/>
              <a:t>the </a:t>
            </a:r>
            <a:r>
              <a:rPr lang="en-ZW" sz="1200" dirty="0" err="1"/>
              <a:t>multiscatter</a:t>
            </a:r>
            <a:r>
              <a:rPr lang="en-ZW" sz="1200" dirty="0"/>
              <a:t> plot as before =&gt; Save </a:t>
            </a:r>
            <a:r>
              <a:rPr lang="en-ZW" sz="1200" dirty="0" smtClean="0"/>
              <a:t>plot. </a:t>
            </a:r>
            <a:endParaRPr lang="en-ZW" sz="1200" dirty="0"/>
          </a:p>
          <a:p>
            <a:r>
              <a:rPr lang="en-ZW" sz="1200" dirty="0"/>
              <a:t>Compare </a:t>
            </a:r>
            <a:r>
              <a:rPr lang="en-ZW" sz="1200" dirty="0" err="1"/>
              <a:t>multiscatter</a:t>
            </a:r>
            <a:r>
              <a:rPr lang="en-ZW" sz="1200" dirty="0"/>
              <a:t> </a:t>
            </a:r>
            <a:r>
              <a:rPr lang="en-ZW" sz="1200" dirty="0" smtClean="0"/>
              <a:t>plots;  </a:t>
            </a:r>
            <a:r>
              <a:rPr lang="en-ZW" sz="1200" dirty="0"/>
              <a:t>What change do you observe in the Pearson correlation values </a:t>
            </a:r>
            <a:r>
              <a:rPr lang="en-ZW" sz="1200" dirty="0" smtClean="0"/>
              <a:t>?</a:t>
            </a:r>
            <a:endParaRPr lang="en-ZW" sz="1200" dirty="0"/>
          </a:p>
          <a:p>
            <a:r>
              <a:rPr lang="en-ZW" sz="1200" dirty="0"/>
              <a:t> </a:t>
            </a:r>
          </a:p>
          <a:p>
            <a:r>
              <a:rPr lang="en-ZW" sz="1200" dirty="0"/>
              <a:t>******************** </a:t>
            </a:r>
            <a:r>
              <a:rPr lang="en-ZW" sz="1200" dirty="0" smtClean="0"/>
              <a:t>“</a:t>
            </a:r>
            <a:r>
              <a:rPr lang="en-ZW" sz="1200" i="1" dirty="0" smtClean="0"/>
              <a:t>proteinGroups_exp14_M2.txt</a:t>
            </a:r>
            <a:r>
              <a:rPr lang="en-ZW" sz="1200" dirty="0" smtClean="0"/>
              <a:t>” </a:t>
            </a:r>
            <a:r>
              <a:rPr lang="en-ZW" sz="1200" dirty="0"/>
              <a:t>contains all changes to this </a:t>
            </a:r>
            <a:r>
              <a:rPr lang="en-ZW" sz="1200" dirty="0" smtClean="0"/>
              <a:t>point</a:t>
            </a:r>
            <a:r>
              <a:rPr lang="en-ZW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76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" y="87750"/>
            <a:ext cx="83515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 err="1">
                <a:solidFill>
                  <a:srgbClr val="FF0000"/>
                </a:solidFill>
              </a:rPr>
              <a:t>Perseus</a:t>
            </a:r>
            <a:r>
              <a:rPr lang="fr-CH" sz="1600" b="1" dirty="0">
                <a:solidFill>
                  <a:srgbClr val="FF0000"/>
                </a:solidFill>
              </a:rPr>
              <a:t> workflow - </a:t>
            </a:r>
            <a:r>
              <a:rPr lang="fr-CH" sz="1600" b="1" dirty="0" smtClean="0">
                <a:solidFill>
                  <a:srgbClr val="FF0000"/>
                </a:solidFill>
              </a:rPr>
              <a:t>3 </a:t>
            </a:r>
            <a:r>
              <a:rPr lang="en-ZW" sz="1200" dirty="0"/>
              <a:t>	</a:t>
            </a:r>
            <a:endParaRPr lang="en-ZW" sz="1200" dirty="0" smtClean="0"/>
          </a:p>
          <a:p>
            <a:endParaRPr lang="en-ZW" sz="1200" dirty="0"/>
          </a:p>
          <a:p>
            <a:endParaRPr lang="en-ZW" sz="1200" dirty="0"/>
          </a:p>
          <a:p>
            <a:r>
              <a:rPr lang="en-ZW" sz="1200" b="1" dirty="0"/>
              <a:t>7) STATISTICAL TESTS </a:t>
            </a:r>
          </a:p>
          <a:p>
            <a:endParaRPr lang="en-ZW" sz="1200" dirty="0"/>
          </a:p>
          <a:p>
            <a:r>
              <a:rPr lang="en-ZW" sz="1200" dirty="0"/>
              <a:t>7.1</a:t>
            </a:r>
            <a:r>
              <a:rPr lang="en-ZW" sz="1200" dirty="0" smtClean="0"/>
              <a:t>) Tests-</a:t>
            </a:r>
            <a:r>
              <a:rPr lang="en-ZW" sz="1200" dirty="0"/>
              <a:t>&gt; One sample tests -&gt; T-test (default parameters, includes FDR filtering); specify the suffix "FDR" in the box at the </a:t>
            </a:r>
            <a:r>
              <a:rPr lang="en-ZW" sz="1200" dirty="0" smtClean="0"/>
              <a:t>bottom; </a:t>
            </a:r>
            <a:r>
              <a:rPr lang="en-ZW" sz="1200" dirty="0"/>
              <a:t>click OK </a:t>
            </a:r>
          </a:p>
          <a:p>
            <a:endParaRPr lang="en-ZW" sz="1200" dirty="0"/>
          </a:p>
          <a:p>
            <a:r>
              <a:rPr lang="en-ZW" sz="1200" dirty="0"/>
              <a:t>7.2</a:t>
            </a:r>
            <a:r>
              <a:rPr lang="en-ZW" sz="1200" dirty="0" smtClean="0"/>
              <a:t>) How </a:t>
            </a:r>
            <a:r>
              <a:rPr lang="en-ZW" sz="1200" dirty="0"/>
              <a:t>many proteins pass </a:t>
            </a:r>
            <a:r>
              <a:rPr lang="en-ZW" sz="1200" dirty="0" err="1"/>
              <a:t>T-test+FDR</a:t>
            </a:r>
            <a:r>
              <a:rPr lang="en-ZW" sz="1200" dirty="0"/>
              <a:t> (column "T-test significant") </a:t>
            </a:r>
            <a:r>
              <a:rPr lang="en-ZW" sz="1200" dirty="0" smtClean="0"/>
              <a:t>(=&gt; 339</a:t>
            </a:r>
            <a:r>
              <a:rPr lang="en-ZW" sz="1200" dirty="0"/>
              <a:t>)</a:t>
            </a:r>
          </a:p>
          <a:p>
            <a:endParaRPr lang="en-ZW" sz="1200" dirty="0"/>
          </a:p>
          <a:p>
            <a:r>
              <a:rPr lang="en-ZW" sz="1200" dirty="0"/>
              <a:t>7.3</a:t>
            </a:r>
            <a:r>
              <a:rPr lang="en-ZW" sz="1200" dirty="0" smtClean="0"/>
              <a:t>) Repeat </a:t>
            </a:r>
            <a:r>
              <a:rPr lang="en-ZW" sz="1200" dirty="0"/>
              <a:t>T-test without </a:t>
            </a:r>
            <a:r>
              <a:rPr lang="en-ZW" sz="1200" dirty="0" err="1"/>
              <a:t>Benjamini</a:t>
            </a:r>
            <a:r>
              <a:rPr lang="en-ZW" sz="1200" dirty="0"/>
              <a:t>-Hochberg FDR </a:t>
            </a:r>
            <a:r>
              <a:rPr lang="en-ZW" sz="1200" dirty="0" smtClean="0"/>
              <a:t>filtering: </a:t>
            </a:r>
            <a:endParaRPr lang="en-ZW" sz="1200" dirty="0"/>
          </a:p>
          <a:p>
            <a:r>
              <a:rPr lang="en-ZW" sz="1200" dirty="0"/>
              <a:t>	</a:t>
            </a:r>
            <a:r>
              <a:rPr lang="en-ZW" sz="1200" dirty="0" smtClean="0"/>
              <a:t>select </a:t>
            </a:r>
            <a:r>
              <a:rPr lang="en-ZW" sz="1200" dirty="0"/>
              <a:t>"p-value" in the pull down box "Use for truncation</a:t>
            </a:r>
            <a:r>
              <a:rPr lang="en-ZW" sz="1200" dirty="0" smtClean="0"/>
              <a:t>" </a:t>
            </a:r>
            <a:endParaRPr lang="en-ZW" sz="1200" dirty="0"/>
          </a:p>
          <a:p>
            <a:r>
              <a:rPr lang="en-ZW" sz="1200" dirty="0"/>
              <a:t>	type "</a:t>
            </a:r>
            <a:r>
              <a:rPr lang="en-ZW" sz="1200" dirty="0" err="1"/>
              <a:t>pval</a:t>
            </a:r>
            <a:r>
              <a:rPr lang="en-ZW" sz="1200" dirty="0"/>
              <a:t>" in the "suffix" box;  click </a:t>
            </a:r>
            <a:r>
              <a:rPr lang="en-ZW" sz="1200" dirty="0" smtClean="0"/>
              <a:t>OK.</a:t>
            </a:r>
            <a:endParaRPr lang="en-ZW" sz="1200" dirty="0"/>
          </a:p>
          <a:p>
            <a:endParaRPr lang="en-ZW" sz="1200" dirty="0"/>
          </a:p>
          <a:p>
            <a:r>
              <a:rPr lang="en-ZW" sz="1200" dirty="0"/>
              <a:t>How many proteins pass T-test with p-value at 0.05 </a:t>
            </a:r>
            <a:r>
              <a:rPr lang="en-ZW" sz="1200" dirty="0" smtClean="0"/>
              <a:t>and without </a:t>
            </a:r>
            <a:r>
              <a:rPr lang="en-ZW" sz="1200" dirty="0"/>
              <a:t>FDR </a:t>
            </a:r>
            <a:r>
              <a:rPr lang="en-ZW" sz="1200" dirty="0" smtClean="0"/>
              <a:t>and? (=&gt; 1576</a:t>
            </a:r>
            <a:r>
              <a:rPr lang="en-ZW" sz="1200" dirty="0"/>
              <a:t>)</a:t>
            </a:r>
          </a:p>
          <a:p>
            <a:endParaRPr lang="en-ZW" sz="1200" dirty="0"/>
          </a:p>
          <a:p>
            <a:r>
              <a:rPr lang="en-ZW" sz="1200" dirty="0"/>
              <a:t>************* </a:t>
            </a:r>
            <a:r>
              <a:rPr lang="en-ZW" sz="1200" dirty="0" smtClean="0"/>
              <a:t>“</a:t>
            </a:r>
            <a:r>
              <a:rPr lang="en-ZW" sz="1200" i="1" dirty="0" smtClean="0"/>
              <a:t>proteinGroups_exp14_M3.txt</a:t>
            </a:r>
            <a:r>
              <a:rPr lang="en-ZW" sz="1200" dirty="0" smtClean="0"/>
              <a:t>” </a:t>
            </a:r>
            <a:r>
              <a:rPr lang="en-ZW" sz="1200" dirty="0"/>
              <a:t>contain everything up to </a:t>
            </a:r>
            <a:r>
              <a:rPr lang="en-ZW" sz="1200" dirty="0" smtClean="0"/>
              <a:t>here.</a:t>
            </a:r>
            <a:endParaRPr lang="en-ZW" sz="1200" dirty="0"/>
          </a:p>
          <a:p>
            <a:endParaRPr lang="fr-CH" sz="1200" dirty="0" smtClean="0"/>
          </a:p>
          <a:p>
            <a:endParaRPr lang="en-ZW" sz="1200" dirty="0"/>
          </a:p>
          <a:p>
            <a:r>
              <a:rPr lang="en-ZW" sz="1200" b="1" dirty="0"/>
              <a:t>8) BIOLOGICAL ANNOTATION </a:t>
            </a:r>
            <a:endParaRPr lang="en-ZW" sz="1200" b="1" dirty="0" smtClean="0"/>
          </a:p>
          <a:p>
            <a:endParaRPr lang="en-ZW" sz="1200" b="1" dirty="0"/>
          </a:p>
          <a:p>
            <a:r>
              <a:rPr lang="en-ZW" sz="1200" dirty="0"/>
              <a:t>Do statistical test on GO and other </a:t>
            </a:r>
            <a:r>
              <a:rPr lang="en-ZW" sz="1200" dirty="0" smtClean="0"/>
              <a:t>annotations </a:t>
            </a:r>
            <a:r>
              <a:rPr lang="en-ZW" sz="1200" dirty="0"/>
              <a:t>to see if any is enriched in the </a:t>
            </a:r>
            <a:r>
              <a:rPr lang="en-ZW" sz="1200" dirty="0" smtClean="0"/>
              <a:t>proteins changing </a:t>
            </a:r>
            <a:r>
              <a:rPr lang="en-ZW" sz="1200" dirty="0"/>
              <a:t>in the experiment: </a:t>
            </a:r>
          </a:p>
          <a:p>
            <a:r>
              <a:rPr lang="en-ZW" sz="1200" dirty="0"/>
              <a:t>  </a:t>
            </a:r>
          </a:p>
          <a:p>
            <a:r>
              <a:rPr lang="en-ZW" sz="1200" dirty="0"/>
              <a:t>8.1</a:t>
            </a:r>
            <a:r>
              <a:rPr lang="en-ZW" sz="1200" dirty="0" smtClean="0"/>
              <a:t>) </a:t>
            </a:r>
            <a:r>
              <a:rPr lang="en-ZW" sz="1200" dirty="0" err="1" smtClean="0"/>
              <a:t>Annot</a:t>
            </a:r>
            <a:r>
              <a:rPr lang="en-ZW" sz="1200" dirty="0"/>
              <a:t>. columns -&gt; Fisher exact test -&gt; select column "T-test </a:t>
            </a:r>
            <a:r>
              <a:rPr lang="en-ZW" sz="1200" dirty="0" smtClean="0"/>
              <a:t>significant FDR" </a:t>
            </a:r>
            <a:r>
              <a:rPr lang="en-ZW" sz="1200" dirty="0"/>
              <a:t>;  click OK</a:t>
            </a:r>
          </a:p>
          <a:p>
            <a:endParaRPr lang="en-ZW" sz="1200" dirty="0"/>
          </a:p>
          <a:p>
            <a:r>
              <a:rPr lang="en-ZW" sz="1200" dirty="0"/>
              <a:t>Comment on results , i.e. "Category </a:t>
            </a:r>
            <a:r>
              <a:rPr lang="en-ZW" sz="1200" dirty="0" smtClean="0"/>
              <a:t>value“</a:t>
            </a:r>
          </a:p>
          <a:p>
            <a:endParaRPr lang="en-ZW" sz="1200" dirty="0" smtClean="0"/>
          </a:p>
          <a:p>
            <a:r>
              <a:rPr lang="en-ZW" sz="1200" dirty="0"/>
              <a:t>************* “</a:t>
            </a:r>
            <a:r>
              <a:rPr lang="en-ZW" sz="1200" i="1" dirty="0"/>
              <a:t>GO-term_result_FDR.txt</a:t>
            </a:r>
            <a:r>
              <a:rPr lang="en-ZW" sz="1200" dirty="0"/>
              <a:t>” contains results of this </a:t>
            </a:r>
            <a:r>
              <a:rPr lang="en-ZW" sz="1200" dirty="0" smtClean="0"/>
              <a:t>step.</a:t>
            </a:r>
            <a:endParaRPr lang="en-ZW" sz="1200" dirty="0"/>
          </a:p>
          <a:p>
            <a:endParaRPr lang="en-ZW" sz="1200" dirty="0"/>
          </a:p>
          <a:p>
            <a:endParaRPr lang="en-ZW" sz="1200" dirty="0"/>
          </a:p>
          <a:p>
            <a:r>
              <a:rPr lang="en-ZW" sz="1200" dirty="0"/>
              <a:t>8.2) Find out which proteins have the enriched annotation : </a:t>
            </a:r>
          </a:p>
          <a:p>
            <a:r>
              <a:rPr lang="en-ZW" sz="1200" dirty="0"/>
              <a:t>	go back to data matrix </a:t>
            </a:r>
          </a:p>
          <a:p>
            <a:r>
              <a:rPr lang="en-ZW" sz="1200" dirty="0"/>
              <a:t>	</a:t>
            </a:r>
            <a:r>
              <a:rPr lang="en-ZW" sz="1200" dirty="0" smtClean="0"/>
              <a:t>filter </a:t>
            </a:r>
            <a:r>
              <a:rPr lang="en-ZW" sz="1200" dirty="0"/>
              <a:t>rows based on categorical columns --&gt; select annotation of </a:t>
            </a:r>
            <a:r>
              <a:rPr lang="en-ZW" sz="1200" dirty="0" smtClean="0"/>
              <a:t>interest; </a:t>
            </a:r>
            <a:endParaRPr lang="en-ZW" sz="1200" dirty="0"/>
          </a:p>
          <a:p>
            <a:r>
              <a:rPr lang="en-ZW" sz="1200" dirty="0"/>
              <a:t>	select Mode-&gt; keep matching </a:t>
            </a:r>
            <a:r>
              <a:rPr lang="en-ZW" sz="1200" dirty="0" smtClean="0"/>
              <a:t>rows; </a:t>
            </a:r>
            <a:r>
              <a:rPr lang="en-ZW" sz="1200" dirty="0"/>
              <a:t>select Filter Mode-&gt; reduce matrix ; click </a:t>
            </a:r>
            <a:r>
              <a:rPr lang="en-ZW" sz="1200" dirty="0" smtClean="0"/>
              <a:t>OK;</a:t>
            </a:r>
          </a:p>
          <a:p>
            <a:r>
              <a:rPr lang="fr-CH" sz="1200" dirty="0" smtClean="0"/>
              <a:t>	</a:t>
            </a:r>
            <a:r>
              <a:rPr lang="fr-CH" sz="1200" dirty="0" err="1" smtClean="0"/>
              <a:t>you</a:t>
            </a:r>
            <a:r>
              <a:rPr lang="fr-CH" sz="1200" dirty="0" smtClean="0"/>
              <a:t> </a:t>
            </a:r>
            <a:r>
              <a:rPr lang="fr-CH" sz="1200" dirty="0" err="1"/>
              <a:t>can</a:t>
            </a:r>
            <a:r>
              <a:rPr lang="fr-CH" sz="1200" dirty="0"/>
              <a:t> </a:t>
            </a:r>
            <a:r>
              <a:rPr lang="fr-CH" sz="1200" dirty="0" err="1"/>
              <a:t>save</a:t>
            </a:r>
            <a:r>
              <a:rPr lang="fr-CH" sz="1200" dirty="0"/>
              <a:t> the </a:t>
            </a:r>
            <a:r>
              <a:rPr lang="fr-CH" sz="1200" dirty="0" err="1"/>
              <a:t>obtained</a:t>
            </a:r>
            <a:r>
              <a:rPr lang="fr-CH" sz="1200" dirty="0"/>
              <a:t> table :  Menu bar on top right </a:t>
            </a:r>
            <a:r>
              <a:rPr lang="fr-CH" sz="1200" dirty="0">
                <a:sym typeface="Wingdings" panose="05000000000000000000" pitchFamily="2" charset="2"/>
              </a:rPr>
              <a:t> </a:t>
            </a:r>
            <a:r>
              <a:rPr lang="fr-CH" sz="1200" dirty="0" err="1">
                <a:sym typeface="Wingdings" panose="05000000000000000000" pitchFamily="2" charset="2"/>
              </a:rPr>
              <a:t>Generic</a:t>
            </a:r>
            <a:r>
              <a:rPr lang="fr-CH" sz="1200" dirty="0">
                <a:sym typeface="Wingdings" panose="05000000000000000000" pitchFamily="2" charset="2"/>
              </a:rPr>
              <a:t> Matrix export ; </a:t>
            </a:r>
            <a:r>
              <a:rPr lang="fr-CH" sz="1200" dirty="0" err="1">
                <a:sym typeface="Wingdings" panose="05000000000000000000" pitchFamily="2" charset="2"/>
              </a:rPr>
              <a:t>save</a:t>
            </a:r>
            <a:r>
              <a:rPr lang="fr-CH" sz="1200" dirty="0">
                <a:sym typeface="Wingdings" panose="05000000000000000000" pitchFamily="2" charset="2"/>
              </a:rPr>
              <a:t> </a:t>
            </a:r>
            <a:r>
              <a:rPr lang="fr-CH" sz="1200" dirty="0" err="1">
                <a:sym typeface="Wingdings" panose="05000000000000000000" pitchFamily="2" charset="2"/>
              </a:rPr>
              <a:t>where</a:t>
            </a:r>
            <a:r>
              <a:rPr lang="fr-CH" sz="1200" dirty="0">
                <a:sym typeface="Wingdings" panose="05000000000000000000" pitchFamily="2" charset="2"/>
              </a:rPr>
              <a:t> </a:t>
            </a:r>
            <a:r>
              <a:rPr lang="fr-CH" sz="1200" dirty="0" err="1">
                <a:sym typeface="Wingdings" panose="05000000000000000000" pitchFamily="2" charset="2"/>
              </a:rPr>
              <a:t>desired</a:t>
            </a:r>
            <a:r>
              <a:rPr lang="fr-CH" sz="1200" dirty="0">
                <a:sym typeface="Wingdings" panose="05000000000000000000" pitchFamily="2" charset="2"/>
              </a:rPr>
              <a:t> as .</a:t>
            </a:r>
            <a:r>
              <a:rPr lang="fr-CH" sz="1200" dirty="0" err="1" smtClean="0">
                <a:sym typeface="Wingdings" panose="05000000000000000000" pitchFamily="2" charset="2"/>
              </a:rPr>
              <a:t>txt</a:t>
            </a:r>
            <a:r>
              <a:rPr lang="fr-CH" sz="1200" dirty="0" smtClean="0">
                <a:sym typeface="Wingdings" panose="05000000000000000000" pitchFamily="2" charset="2"/>
              </a:rPr>
              <a:t>.</a:t>
            </a:r>
            <a:endParaRPr lang="en-ZW" sz="1200" dirty="0"/>
          </a:p>
        </p:txBody>
      </p:sp>
    </p:spTree>
    <p:extLst>
      <p:ext uri="{BB962C8B-B14F-4D97-AF65-F5344CB8AC3E}">
        <p14:creationId xmlns:p14="http://schemas.microsoft.com/office/powerpoint/2010/main" val="36289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293</Words>
  <Application>Microsoft Office PowerPoint</Application>
  <PresentationFormat>On-screen Show (4:3)</PresentationFormat>
  <Paragraphs>104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Perseus/R exercise</vt:lpstr>
      <vt:lpstr>PowerPoint Presentation</vt:lpstr>
      <vt:lpstr>PowerPoint Presentation</vt:lpstr>
      <vt:lpstr>PowerPoint Presentation</vt:lpstr>
    </vt:vector>
  </TitlesOfParts>
  <Company>Université de Lausanne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MaxQuant output variables (protein level)</dc:title>
  <dc:creator>admin</dc:creator>
  <cp:lastModifiedBy>admin</cp:lastModifiedBy>
  <cp:revision>50</cp:revision>
  <dcterms:created xsi:type="dcterms:W3CDTF">2018-02-07T15:46:57Z</dcterms:created>
  <dcterms:modified xsi:type="dcterms:W3CDTF">2018-02-08T17:15:21Z</dcterms:modified>
</cp:coreProperties>
</file>