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8" r:id="rId3"/>
    <p:sldId id="256" r:id="rId4"/>
    <p:sldId id="257" r:id="rId5"/>
    <p:sldId id="260" r:id="rId6"/>
    <p:sldId id="272" r:id="rId7"/>
    <p:sldId id="273" r:id="rId8"/>
    <p:sldId id="274" r:id="rId9"/>
    <p:sldId id="266" r:id="rId10"/>
    <p:sldId id="267" r:id="rId11"/>
    <p:sldId id="268" r:id="rId12"/>
    <p:sldId id="275" r:id="rId13"/>
    <p:sldId id="276" r:id="rId14"/>
    <p:sldId id="277" r:id="rId15"/>
    <p:sldId id="262" r:id="rId16"/>
    <p:sldId id="263" r:id="rId17"/>
    <p:sldId id="264" r:id="rId18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313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786FB-7EF2-4AFA-B2A9-8F7F390FB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13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6FCD5-01FB-4FC7-B395-200E8BCB58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15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844BA-559F-4A51-B2D3-86E05B500D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73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F4651-22A3-4473-A491-BE3171677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49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8EE6D-672C-418D-A9F4-6F588DDDF8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7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93C21-F952-4DA0-A421-4E517CB8C1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52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90076-5B03-4A95-A1EA-81FA6F4B99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88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F2244-1D55-46BD-B459-C0266FB7A5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97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E8AAB-1EBC-43CF-8312-048CC2B9F6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44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C9C17-3439-4E7D-AEE3-AFFEB1CA0D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61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BDD0E-0C6E-4609-8EF1-E757E5688E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24D6157C-AD91-4EB1-A8F3-BD5976D435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228600" y="685800"/>
            <a:ext cx="6399213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0000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209800" y="115888"/>
            <a:ext cx="204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/>
              <a:t>PTM exercise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28601" y="1600200"/>
            <a:ext cx="6399212" cy="5078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175" indent="-3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b="0" dirty="0" smtClean="0"/>
              <a:t>In the following slides, MS/MS </a:t>
            </a:r>
            <a:r>
              <a:rPr lang="en-US" altLang="en-US" b="0" dirty="0"/>
              <a:t>spectra of unmodified peptides are shown with Mascot assignment of fragment ions and </a:t>
            </a:r>
            <a:r>
              <a:rPr lang="en-US" altLang="en-US" b="0" i="1" dirty="0"/>
              <a:t>m/z</a:t>
            </a:r>
            <a:r>
              <a:rPr lang="en-US" altLang="en-US" b="0" dirty="0"/>
              <a:t> values of precursor ions. </a:t>
            </a:r>
            <a:br>
              <a:rPr lang="en-US" altLang="en-US" b="0" dirty="0"/>
            </a:br>
            <a:endParaRPr lang="en-US" altLang="en-US" b="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b="0" dirty="0" smtClean="0"/>
              <a:t>MS/MS </a:t>
            </a:r>
            <a:r>
              <a:rPr lang="en-US" altLang="en-US" b="0" dirty="0"/>
              <a:t>spectra of the same peptides containing one modification are provided without any assignment</a:t>
            </a:r>
            <a:r>
              <a:rPr lang="en-US" altLang="en-US" b="0" dirty="0" smtClean="0"/>
              <a:t>.</a:t>
            </a:r>
            <a:endParaRPr lang="en-US" altLang="en-US" b="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en-US" b="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b="0" dirty="0" smtClean="0">
                <a:solidFill>
                  <a:srgbClr val="00B050"/>
                </a:solidFill>
              </a:rPr>
              <a:t>Using precursor </a:t>
            </a:r>
            <a:r>
              <a:rPr lang="en-US" altLang="en-US" b="0" dirty="0">
                <a:solidFill>
                  <a:srgbClr val="00B050"/>
                </a:solidFill>
              </a:rPr>
              <a:t>peptide mass </a:t>
            </a:r>
            <a:r>
              <a:rPr lang="en-US" altLang="en-US" b="0" dirty="0" smtClean="0">
                <a:solidFill>
                  <a:srgbClr val="00B050"/>
                </a:solidFill>
              </a:rPr>
              <a:t>information and the reference table, </a:t>
            </a:r>
            <a:r>
              <a:rPr lang="en-US" altLang="en-US" b="0" dirty="0">
                <a:solidFill>
                  <a:srgbClr val="00B050"/>
                </a:solidFill>
              </a:rPr>
              <a:t>determine the identity of the modification.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altLang="en-US" b="0" dirty="0">
              <a:solidFill>
                <a:srgbClr val="00B05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b="0" dirty="0" smtClean="0">
                <a:solidFill>
                  <a:srgbClr val="00B050"/>
                </a:solidFill>
              </a:rPr>
              <a:t>Using </a:t>
            </a:r>
            <a:r>
              <a:rPr lang="en-US" altLang="en-US" b="0" dirty="0">
                <a:solidFill>
                  <a:srgbClr val="00B050"/>
                </a:solidFill>
              </a:rPr>
              <a:t>fragment mass data, try to find which amino-acid residue is modified</a:t>
            </a:r>
            <a:r>
              <a:rPr lang="en-US" altLang="en-US" b="0" dirty="0" smtClean="0">
                <a:solidFill>
                  <a:srgbClr val="00B050"/>
                </a:solidFill>
              </a:rPr>
              <a:t>.</a:t>
            </a:r>
            <a:endParaRPr lang="en-US" altLang="en-US" b="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605155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" y="6491288"/>
            <a:ext cx="68275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What is the modification of the peptide </a:t>
            </a:r>
            <a:r>
              <a:rPr lang="en-US" altLang="en-US" b="0" dirty="0" smtClean="0"/>
              <a:t>C </a:t>
            </a:r>
            <a:r>
              <a:rPr lang="en-US" altLang="en-US" b="0" dirty="0"/>
              <a:t>? Where is it localized 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85750" y="228600"/>
            <a:ext cx="217239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Modified peptide </a:t>
            </a:r>
            <a:r>
              <a:rPr lang="en-US" altLang="en-US" b="0" dirty="0" smtClean="0"/>
              <a:t>C </a:t>
            </a:r>
            <a:endParaRPr lang="en-US" altLang="en-US" b="0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66700" y="1143000"/>
            <a:ext cx="30099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838.869, z=2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200567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Answer peptide </a:t>
            </a:r>
            <a:r>
              <a:rPr lang="en-US" altLang="en-US" b="0" dirty="0" smtClean="0"/>
              <a:t>C</a:t>
            </a:r>
            <a:endParaRPr lang="en-US" altLang="en-US" b="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164465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1295400"/>
            <a:ext cx="6700837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538162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10200"/>
            <a:ext cx="6253163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95800"/>
            <a:ext cx="3811588" cy="210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731000"/>
            <a:ext cx="6307138" cy="21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419600" y="0"/>
            <a:ext cx="246734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Unmodified peptide </a:t>
            </a:r>
            <a:r>
              <a:rPr lang="en-US" altLang="en-US" b="0" dirty="0" smtClean="0"/>
              <a:t>D </a:t>
            </a:r>
            <a:endParaRPr lang="en-US" altLang="en-US" b="0" dirty="0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420688"/>
            <a:ext cx="6489700" cy="392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230188"/>
            <a:ext cx="3009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550.819, z=2</a:t>
            </a:r>
          </a:p>
        </p:txBody>
      </p:sp>
    </p:spTree>
    <p:extLst>
      <p:ext uri="{BB962C8B-B14F-4D97-AF65-F5344CB8AC3E}">
        <p14:creationId xmlns:p14="http://schemas.microsoft.com/office/powerpoint/2010/main" val="33059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6200" y="6186488"/>
            <a:ext cx="68275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What is the modification of the peptide </a:t>
            </a:r>
            <a:r>
              <a:rPr lang="en-US" altLang="en-US" b="0" dirty="0" smtClean="0"/>
              <a:t>D </a:t>
            </a:r>
            <a:r>
              <a:rPr lang="en-US" altLang="en-US" b="0" dirty="0"/>
              <a:t>? Where is it localized ?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85750" y="228600"/>
            <a:ext cx="217239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Modified peptide </a:t>
            </a:r>
            <a:r>
              <a:rPr lang="en-US" altLang="en-US" b="0" dirty="0" smtClean="0"/>
              <a:t>D </a:t>
            </a:r>
            <a:endParaRPr lang="en-US" altLang="en-US" b="0" dirty="0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411288"/>
            <a:ext cx="6489700" cy="392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" y="1233488"/>
            <a:ext cx="3009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590.802, z=2</a:t>
            </a:r>
          </a:p>
        </p:txBody>
      </p:sp>
    </p:spTree>
    <p:extLst>
      <p:ext uri="{BB962C8B-B14F-4D97-AF65-F5344CB8AC3E}">
        <p14:creationId xmlns:p14="http://schemas.microsoft.com/office/powerpoint/2010/main" val="8192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200567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Answer peptide </a:t>
            </a:r>
            <a:r>
              <a:rPr lang="en-US" altLang="en-US" b="0" dirty="0" smtClean="0"/>
              <a:t>D</a:t>
            </a:r>
            <a:endParaRPr lang="en-US" altLang="en-US" b="0" dirty="0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1106488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6389688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547687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6773863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3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4835525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0"/>
            <a:ext cx="30099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769.903, z=2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419600" y="0"/>
            <a:ext cx="24542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Unmodified peptide </a:t>
            </a:r>
            <a:r>
              <a:rPr lang="en-US" altLang="en-US" b="0" dirty="0" smtClean="0"/>
              <a:t>E </a:t>
            </a:r>
            <a:endParaRPr lang="en-US" altLang="en-US" b="0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4191000"/>
            <a:ext cx="3748087" cy="209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6369050"/>
            <a:ext cx="5265737" cy="269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5384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71500" y="928688"/>
            <a:ext cx="3009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783.901, z=2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6200" y="6186488"/>
            <a:ext cx="67627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What is the modification of the peptide </a:t>
            </a:r>
            <a:r>
              <a:rPr lang="en-US" altLang="en-US" b="0" dirty="0" smtClean="0"/>
              <a:t>E </a:t>
            </a:r>
            <a:r>
              <a:rPr lang="en-US" altLang="en-US" b="0" dirty="0"/>
              <a:t>? Where is it localized ?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5750" y="228600"/>
            <a:ext cx="21621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Modified peptide </a:t>
            </a:r>
            <a:r>
              <a:rPr lang="en-US" altLang="en-US" b="0" dirty="0" smtClean="0"/>
              <a:t>E </a:t>
            </a:r>
            <a:endParaRPr lang="en-US" alt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304800"/>
            <a:ext cx="1997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Answer peptide </a:t>
            </a:r>
            <a:r>
              <a:rPr lang="en-US" altLang="en-US" b="0" dirty="0" smtClean="0"/>
              <a:t>E</a:t>
            </a:r>
            <a:endParaRPr lang="en-US" altLang="en-US" b="0" dirty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5400675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14192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90600"/>
            <a:ext cx="1755775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5283200" cy="276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124200" y="3048000"/>
            <a:ext cx="304800" cy="4572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054350" y="26273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>
                <a:solidFill>
                  <a:schemeClr val="hlink"/>
                </a:solidFill>
              </a:rPr>
              <a:t>!!!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 rot="5400000">
            <a:off x="3048000" y="5562600"/>
            <a:ext cx="304800" cy="457200"/>
          </a:xfrm>
          <a:prstGeom prst="ellips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1765300" y="1066800"/>
            <a:ext cx="2959100" cy="876300"/>
            <a:chOff x="3264" y="1240"/>
            <a:chExt cx="1864" cy="552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264" y="1240"/>
              <a:ext cx="1864" cy="5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ZW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342" y="1311"/>
              <a:ext cx="2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CH" altLang="en-US"/>
                <a:t>M</a:t>
              </a:r>
            </a:p>
            <a:p>
              <a:pPr algn="ctr"/>
              <a:r>
                <a:rPr lang="fr-CH" altLang="en-US"/>
                <a:t> Z</a:t>
              </a:r>
              <a:endParaRPr lang="en-US" altLang="en-US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3368" y="15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W"/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3598" y="1399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CH" altLang="en-US"/>
                <a:t>=</a:t>
              </a:r>
              <a:endParaRPr lang="en-US" altLang="en-US"/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3916" y="1311"/>
              <a:ext cx="9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CH" altLang="en-US"/>
                <a:t>Mr + (Z*mH</a:t>
              </a:r>
              <a:r>
                <a:rPr lang="fr-CH" altLang="en-US" baseline="30000"/>
                <a:t>+</a:t>
              </a:r>
              <a:r>
                <a:rPr lang="fr-CH" altLang="en-US"/>
                <a:t>)</a:t>
              </a:r>
            </a:p>
            <a:p>
              <a:pPr algn="ctr"/>
              <a:r>
                <a:rPr lang="fr-CH" altLang="en-US"/>
                <a:t> Z</a:t>
              </a:r>
              <a:endParaRPr lang="en-US" alt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3816" y="1520"/>
              <a:ext cx="1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ZW"/>
            </a:p>
          </p:txBody>
        </p:sp>
      </p:grp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527300" y="2133600"/>
            <a:ext cx="1419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H" altLang="en-US" sz="1400" b="0"/>
              <a:t>Z = total charge</a:t>
            </a:r>
          </a:p>
          <a:p>
            <a:r>
              <a:rPr lang="fr-CH" altLang="en-US" sz="1400" b="0"/>
              <a:t>mH</a:t>
            </a:r>
            <a:r>
              <a:rPr lang="fr-CH" altLang="en-US" sz="1400" b="0" baseline="30000"/>
              <a:t>+</a:t>
            </a:r>
            <a:r>
              <a:rPr lang="fr-CH" altLang="en-US" sz="1400" b="0"/>
              <a:t> = 1.008</a:t>
            </a:r>
            <a:endParaRPr lang="en-US" altLang="en-US" sz="1400" b="0"/>
          </a:p>
        </p:txBody>
      </p:sp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62275"/>
            <a:ext cx="5181600" cy="602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228600" y="685800"/>
            <a:ext cx="6399213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0000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865854" y="128885"/>
            <a:ext cx="29738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 dirty="0"/>
              <a:t>PTM </a:t>
            </a:r>
            <a:r>
              <a:rPr lang="en-US" altLang="en-US" sz="2400" b="0" dirty="0" smtClean="0"/>
              <a:t>reference table</a:t>
            </a:r>
            <a:endParaRPr lang="en-US" alt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8866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76213"/>
            <a:ext cx="4854575" cy="409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4267200"/>
            <a:ext cx="429577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750050"/>
            <a:ext cx="6216650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419600" y="0"/>
            <a:ext cx="24415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Unmodified peptide A 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71500" y="76200"/>
            <a:ext cx="30099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700.351, z=2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5915025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6186488"/>
            <a:ext cx="67500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What is the modification of the peptide A ? Where is it localized ?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85750" y="228600"/>
            <a:ext cx="21494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Modified peptide A 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95300" y="827088"/>
            <a:ext cx="3009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708.348, z=2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304800"/>
            <a:ext cx="19843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Answer peptide A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95425"/>
            <a:ext cx="54102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4784725"/>
            <a:ext cx="66452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19175"/>
            <a:ext cx="20383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130492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5300"/>
            <a:ext cx="4835525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319088"/>
            <a:ext cx="3009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457.740, z=2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419600" y="0"/>
            <a:ext cx="24542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Unmodified peptide </a:t>
            </a:r>
            <a:r>
              <a:rPr lang="en-US" altLang="en-US" b="0" dirty="0" smtClean="0"/>
              <a:t>B </a:t>
            </a:r>
            <a:endParaRPr lang="en-US" altLang="en-US" b="0" dirty="0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33913"/>
            <a:ext cx="4295775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7299325"/>
            <a:ext cx="6599237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8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5915025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71500" y="928688"/>
            <a:ext cx="3009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497.723, z=2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6200" y="6186488"/>
            <a:ext cx="67627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What is the modification of the peptide </a:t>
            </a:r>
            <a:r>
              <a:rPr lang="en-US" altLang="en-US" b="0" dirty="0" smtClean="0"/>
              <a:t>B </a:t>
            </a:r>
            <a:r>
              <a:rPr lang="en-US" altLang="en-US" b="0" dirty="0"/>
              <a:t>? Where is it localized ?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85750" y="228600"/>
            <a:ext cx="21621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Modified peptide </a:t>
            </a:r>
            <a:r>
              <a:rPr lang="en-US" altLang="en-US" b="0" dirty="0" smtClean="0"/>
              <a:t>B </a:t>
            </a: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2404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08100"/>
            <a:ext cx="536257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37075"/>
            <a:ext cx="67183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990600"/>
            <a:ext cx="19018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03300"/>
            <a:ext cx="6762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62000" y="304800"/>
            <a:ext cx="1997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Answer peptide </a:t>
            </a:r>
            <a:r>
              <a:rPr lang="en-US" altLang="en-US" b="0" dirty="0" smtClean="0"/>
              <a:t>B</a:t>
            </a: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17305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419600" y="0"/>
            <a:ext cx="246734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 dirty="0"/>
              <a:t>Unmodified peptide </a:t>
            </a:r>
            <a:r>
              <a:rPr lang="en-US" altLang="en-US" b="0" dirty="0" smtClean="0"/>
              <a:t>C </a:t>
            </a:r>
            <a:endParaRPr lang="en-US" altLang="en-US" b="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4316413"/>
            <a:ext cx="3811587" cy="212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6400800"/>
            <a:ext cx="6270625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358775"/>
            <a:ext cx="4781550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57200" y="166688"/>
            <a:ext cx="3009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MS/MS of </a:t>
            </a:r>
            <a:r>
              <a:rPr lang="en-US" altLang="en-US" b="0" i="1"/>
              <a:t>m/z</a:t>
            </a:r>
            <a:r>
              <a:rPr lang="en-US" altLang="en-US" b="0"/>
              <a:t> 798.886, z=2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225</Words>
  <Application>Microsoft Office PowerPoint</Application>
  <PresentationFormat>On-screen Show (4:3)</PresentationFormat>
  <Paragraphs>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Patrice Waridel</dc:creator>
  <cp:lastModifiedBy>admin</cp:lastModifiedBy>
  <cp:revision>21</cp:revision>
  <dcterms:created xsi:type="dcterms:W3CDTF">2012-03-23T12:14:00Z</dcterms:created>
  <dcterms:modified xsi:type="dcterms:W3CDTF">2018-02-09T16:12:26Z</dcterms:modified>
</cp:coreProperties>
</file>