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8" r:id="rId3"/>
    <p:sldId id="256" r:id="rId4"/>
    <p:sldId id="257" r:id="rId5"/>
    <p:sldId id="272" r:id="rId6"/>
    <p:sldId id="273" r:id="rId7"/>
    <p:sldId id="266" r:id="rId8"/>
    <p:sldId id="267" r:id="rId9"/>
    <p:sldId id="275" r:id="rId10"/>
    <p:sldId id="276" r:id="rId11"/>
    <p:sldId id="262" r:id="rId12"/>
    <p:sldId id="263" r:id="rId13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313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786FB-7EF2-4AFA-B2A9-8F7F390FB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1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FCD5-01FB-4FC7-B395-200E8BCB5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15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44BA-559F-4A51-B2D3-86E05B500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F4651-22A3-4473-A491-BE3171677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EE6D-672C-418D-A9F4-6F588DDDF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3C21-F952-4DA0-A421-4E517CB8C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0076-5B03-4A95-A1EA-81FA6F4B99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8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2244-1D55-46BD-B459-C0266FB7A5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97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8AAB-1EBC-43CF-8312-048CC2B9F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44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C17-3439-4E7D-AEE3-AFFEB1CA0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61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DD0E-0C6E-4609-8EF1-E757E5688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4D6157C-AD91-4EB1-A8F3-BD5976D435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28600" y="685800"/>
            <a:ext cx="6399213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209800" y="11588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PTM exercise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1" y="1600200"/>
            <a:ext cx="6399212" cy="5078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indent="-3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0" dirty="0" smtClean="0"/>
              <a:t>In the following slides, MS/MS </a:t>
            </a:r>
            <a:r>
              <a:rPr lang="en-US" altLang="en-US" b="0" dirty="0"/>
              <a:t>spectra of unmodified peptides are shown with Mascot assignment of fragment ions and </a:t>
            </a:r>
            <a:r>
              <a:rPr lang="en-US" altLang="en-US" b="0" i="1" dirty="0"/>
              <a:t>m/z</a:t>
            </a:r>
            <a:r>
              <a:rPr lang="en-US" altLang="en-US" b="0" dirty="0"/>
              <a:t> values of precursor ions. </a:t>
            </a:r>
            <a:br>
              <a:rPr lang="en-US" altLang="en-US" b="0" dirty="0"/>
            </a:br>
            <a:endParaRPr lang="en-US" altLang="en-US" b="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0" dirty="0" smtClean="0"/>
              <a:t>MS/MS </a:t>
            </a:r>
            <a:r>
              <a:rPr lang="en-US" altLang="en-US" b="0" dirty="0"/>
              <a:t>spectra of the same peptides containing one modification are provided without any assignment</a:t>
            </a:r>
            <a:r>
              <a:rPr lang="en-US" altLang="en-US" b="0" dirty="0" smtClean="0"/>
              <a:t>.</a:t>
            </a:r>
            <a:endParaRPr lang="en-US" altLang="en-US" b="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en-US" b="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b="0" dirty="0" smtClean="0">
                <a:solidFill>
                  <a:srgbClr val="00B050"/>
                </a:solidFill>
              </a:rPr>
              <a:t>Using precursor </a:t>
            </a:r>
            <a:r>
              <a:rPr lang="en-US" altLang="en-US" b="0" dirty="0">
                <a:solidFill>
                  <a:srgbClr val="00B050"/>
                </a:solidFill>
              </a:rPr>
              <a:t>peptide mass </a:t>
            </a:r>
            <a:r>
              <a:rPr lang="en-US" altLang="en-US" b="0" dirty="0" smtClean="0">
                <a:solidFill>
                  <a:srgbClr val="00B050"/>
                </a:solidFill>
              </a:rPr>
              <a:t>information and the reference table, </a:t>
            </a:r>
            <a:r>
              <a:rPr lang="en-US" altLang="en-US" b="0" dirty="0">
                <a:solidFill>
                  <a:srgbClr val="00B050"/>
                </a:solidFill>
              </a:rPr>
              <a:t>determine the identity of the modification.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en-US" b="0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b="0" dirty="0" smtClean="0">
                <a:solidFill>
                  <a:srgbClr val="00B050"/>
                </a:solidFill>
              </a:rPr>
              <a:t>Using </a:t>
            </a:r>
            <a:r>
              <a:rPr lang="en-US" altLang="en-US" b="0" dirty="0">
                <a:solidFill>
                  <a:srgbClr val="00B050"/>
                </a:solidFill>
              </a:rPr>
              <a:t>fragment mass data, try to find which amino-acid residue is modified</a:t>
            </a:r>
            <a:r>
              <a:rPr lang="en-US" altLang="en-US" b="0" dirty="0" smtClean="0">
                <a:solidFill>
                  <a:srgbClr val="00B050"/>
                </a:solidFill>
              </a:rPr>
              <a:t>.</a:t>
            </a:r>
            <a:endParaRPr lang="en-US" altLang="en-US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6186488"/>
            <a:ext cx="6750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E ? Where is it localized ?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217239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D </a:t>
            </a:r>
            <a:endParaRPr lang="en-US" altLang="en-US" b="0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411288"/>
            <a:ext cx="6489700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12334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590.802, z=2</a:t>
            </a:r>
          </a:p>
        </p:txBody>
      </p:sp>
    </p:spTree>
    <p:extLst>
      <p:ext uri="{BB962C8B-B14F-4D97-AF65-F5344CB8AC3E}">
        <p14:creationId xmlns:p14="http://schemas.microsoft.com/office/powerpoint/2010/main" val="8192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48355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769.903, z=2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419600" y="0"/>
            <a:ext cx="2454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E </a:t>
            </a:r>
            <a:endParaRPr lang="en-US" altLang="en-US" b="0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4191000"/>
            <a:ext cx="3748087" cy="20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369050"/>
            <a:ext cx="526573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5384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1500" y="928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783.901, z=2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" y="6186488"/>
            <a:ext cx="6762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D ? Where is it localized 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2162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E </a:t>
            </a:r>
            <a:endParaRPr lang="en-US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765300" y="1066800"/>
            <a:ext cx="2959100" cy="876300"/>
            <a:chOff x="3264" y="1240"/>
            <a:chExt cx="1864" cy="552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264" y="1240"/>
              <a:ext cx="1864" cy="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ZW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342" y="1311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CH" altLang="en-US"/>
                <a:t>M</a:t>
              </a:r>
            </a:p>
            <a:p>
              <a:pPr algn="ctr"/>
              <a:r>
                <a:rPr lang="fr-CH" altLang="en-US"/>
                <a:t> Z</a:t>
              </a:r>
              <a:endParaRPr lang="en-US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368" y="15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W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598" y="1399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CH" altLang="en-US"/>
                <a:t>=</a:t>
              </a:r>
              <a:endParaRPr lang="en-US" alt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916" y="1311"/>
              <a:ext cx="9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CH" altLang="en-US"/>
                <a:t>Mr + (Z*mH</a:t>
              </a:r>
              <a:r>
                <a:rPr lang="fr-CH" altLang="en-US" baseline="30000"/>
                <a:t>+</a:t>
              </a:r>
              <a:r>
                <a:rPr lang="fr-CH" altLang="en-US"/>
                <a:t>)</a:t>
              </a:r>
            </a:p>
            <a:p>
              <a:pPr algn="ctr"/>
              <a:r>
                <a:rPr lang="fr-CH" altLang="en-US"/>
                <a:t> Z</a:t>
              </a:r>
              <a:endParaRPr lang="en-US" alt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816" y="1520"/>
              <a:ext cx="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W"/>
            </a:p>
          </p:txBody>
        </p:sp>
      </p:grp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527300" y="2133600"/>
            <a:ext cx="1419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altLang="en-US" sz="1400" b="0"/>
              <a:t>Z = total charge</a:t>
            </a:r>
          </a:p>
          <a:p>
            <a:r>
              <a:rPr lang="fr-CH" altLang="en-US" sz="1400" b="0"/>
              <a:t>mH</a:t>
            </a:r>
            <a:r>
              <a:rPr lang="fr-CH" altLang="en-US" sz="1400" b="0" baseline="30000"/>
              <a:t>+</a:t>
            </a:r>
            <a:r>
              <a:rPr lang="fr-CH" altLang="en-US" sz="1400" b="0"/>
              <a:t> = 1.008</a:t>
            </a:r>
            <a:endParaRPr lang="en-US" altLang="en-US" sz="1400" b="0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62275"/>
            <a:ext cx="5181600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28600" y="685800"/>
            <a:ext cx="6399213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865854" y="128885"/>
            <a:ext cx="2973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 dirty="0"/>
              <a:t>PTM </a:t>
            </a:r>
            <a:r>
              <a:rPr lang="en-US" altLang="en-US" sz="2400" b="0" dirty="0" smtClean="0"/>
              <a:t>reference table</a:t>
            </a:r>
            <a:endParaRPr lang="en-US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866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76213"/>
            <a:ext cx="4854575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267200"/>
            <a:ext cx="42957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750050"/>
            <a:ext cx="62166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19600" y="0"/>
            <a:ext cx="24415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Unmodified peptide A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71500" y="7620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700.351,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59150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186488"/>
            <a:ext cx="6750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A ? Where is it localized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5750" y="228600"/>
            <a:ext cx="21494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Modified peptide A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95300" y="8270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708.348,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"/>
            <a:ext cx="48355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90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457.740, z=2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19600" y="0"/>
            <a:ext cx="2454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B </a:t>
            </a:r>
            <a:endParaRPr lang="en-US" altLang="en-US" b="0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33913"/>
            <a:ext cx="4295775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7299325"/>
            <a:ext cx="6599237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8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59150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" y="928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497.723, z=2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" y="6186488"/>
            <a:ext cx="6762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C ? Where is it localized 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5750" y="228600"/>
            <a:ext cx="2162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B 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2404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19600" y="0"/>
            <a:ext cx="246734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C </a:t>
            </a:r>
            <a:endParaRPr lang="en-US" altLang="en-US" b="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4316413"/>
            <a:ext cx="3811587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400800"/>
            <a:ext cx="6270625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58775"/>
            <a:ext cx="478155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" y="166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798.886,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605155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6491288"/>
            <a:ext cx="6750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B ? Where is it localized 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5750" y="228600"/>
            <a:ext cx="217239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C </a:t>
            </a:r>
            <a:endParaRPr lang="en-US" altLang="en-US" b="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" y="114300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838.869,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3811588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731000"/>
            <a:ext cx="6307138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19600" y="0"/>
            <a:ext cx="246734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D </a:t>
            </a:r>
            <a:endParaRPr lang="en-US" altLang="en-US" b="0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420688"/>
            <a:ext cx="6489700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2301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550.819, z=2</a:t>
            </a:r>
          </a:p>
        </p:txBody>
      </p:sp>
    </p:spTree>
    <p:extLst>
      <p:ext uri="{BB962C8B-B14F-4D97-AF65-F5344CB8AC3E}">
        <p14:creationId xmlns:p14="http://schemas.microsoft.com/office/powerpoint/2010/main" val="33059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209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Patrice Waridel</dc:creator>
  <cp:lastModifiedBy>admin</cp:lastModifiedBy>
  <cp:revision>21</cp:revision>
  <dcterms:created xsi:type="dcterms:W3CDTF">2012-03-23T12:14:00Z</dcterms:created>
  <dcterms:modified xsi:type="dcterms:W3CDTF">2018-02-08T16:26:24Z</dcterms:modified>
</cp:coreProperties>
</file>